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5"/>
  </p:notesMasterIdLst>
  <p:handoutMasterIdLst>
    <p:handoutMasterId r:id="rId6"/>
  </p:handoutMasterIdLst>
  <p:sldIdLst>
    <p:sldId id="259" r:id="rId2"/>
    <p:sldId id="260" r:id="rId3"/>
    <p:sldId id="262" r:id="rId4"/>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339933"/>
    <a:srgbClr val="003300"/>
    <a:srgbClr val="339966"/>
    <a:srgbClr val="82C836"/>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2 Marcador de fecha"/>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D311EF63-5E7B-4A78-9A0C-0F382748E603}" type="datetimeFigureOut">
              <a:rPr lang="en-US" smtClean="0"/>
              <a:pPr/>
              <a:t>11/14/2016</a:t>
            </a:fld>
            <a:endParaRPr lang="en-US"/>
          </a:p>
        </p:txBody>
      </p:sp>
      <p:sp>
        <p:nvSpPr>
          <p:cNvPr id="4" name="3 Marcador de pie de página"/>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4 Marcador de número de diapositiva"/>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4CCB8AE5-32DA-42E7-BA2B-153B95B84049}" type="slidenum">
              <a:rPr lang="en-US" smtClean="0"/>
              <a:pPr/>
              <a:t>‹Nº›</a:t>
            </a:fld>
            <a:endParaRPr lang="en-US"/>
          </a:p>
        </p:txBody>
      </p:sp>
    </p:spTree>
    <p:extLst>
      <p:ext uri="{BB962C8B-B14F-4D97-AF65-F5344CB8AC3E}">
        <p14:creationId xmlns:p14="http://schemas.microsoft.com/office/powerpoint/2010/main" xmlns="" val="23228386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2 Marcador de fecha"/>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A1A1EC34-1339-48B5-B9D3-870D6A141349}" type="datetimeFigureOut">
              <a:rPr lang="en-US" smtClean="0"/>
              <a:pPr/>
              <a:t>11/14/2016</a:t>
            </a:fld>
            <a:endParaRPr lang="en-US"/>
          </a:p>
        </p:txBody>
      </p:sp>
      <p:sp>
        <p:nvSpPr>
          <p:cNvPr id="4" name="3 Marcador de imagen de diapositiva"/>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4 Marcador de notas"/>
          <p:cNvSpPr>
            <a:spLocks noGrp="1"/>
          </p:cNvSpPr>
          <p:nvPr>
            <p:ph type="body" sz="quarter" idx="3"/>
          </p:nvPr>
        </p:nvSpPr>
        <p:spPr>
          <a:xfrm>
            <a:off x="688182" y="4415790"/>
            <a:ext cx="5505450" cy="4183380"/>
          </a:xfrm>
          <a:prstGeom prst="rect">
            <a:avLst/>
          </a:prstGeom>
        </p:spPr>
        <p:txBody>
          <a:bodyPr vert="horz" lIns="92446" tIns="46223" rIns="92446" bIns="46223"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5 Marcador de pie de página"/>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6 Marcador de número de diapositiva"/>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776CE858-E6A1-4C71-BAF2-E9FCF3C999A5}" type="slidenum">
              <a:rPr lang="en-US" smtClean="0"/>
              <a:pPr/>
              <a:t>‹Nº›</a:t>
            </a:fld>
            <a:endParaRPr lang="en-US"/>
          </a:p>
        </p:txBody>
      </p:sp>
    </p:spTree>
    <p:extLst>
      <p:ext uri="{BB962C8B-B14F-4D97-AF65-F5344CB8AC3E}">
        <p14:creationId xmlns:p14="http://schemas.microsoft.com/office/powerpoint/2010/main" xmlns="" val="12071453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n-US"/>
          </a:p>
        </p:txBody>
      </p:sp>
      <p:sp>
        <p:nvSpPr>
          <p:cNvPr id="4" name="3 Marcador de número de diapositiva"/>
          <p:cNvSpPr>
            <a:spLocks noGrp="1"/>
          </p:cNvSpPr>
          <p:nvPr>
            <p:ph type="sldNum" sz="quarter" idx="10"/>
          </p:nvPr>
        </p:nvSpPr>
        <p:spPr/>
        <p:txBody>
          <a:bodyPr/>
          <a:lstStyle/>
          <a:p>
            <a:fld id="{776CE858-E6A1-4C71-BAF2-E9FCF3C999A5}" type="slidenum">
              <a:rPr lang="en-US" smtClean="0"/>
              <a:pPr/>
              <a:t>1</a:t>
            </a:fld>
            <a:endParaRPr lang="en-US"/>
          </a:p>
        </p:txBody>
      </p:sp>
    </p:spTree>
    <p:extLst>
      <p:ext uri="{BB962C8B-B14F-4D97-AF65-F5344CB8AC3E}">
        <p14:creationId xmlns:p14="http://schemas.microsoft.com/office/powerpoint/2010/main" xmlns="" val="2984639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n-U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a:p>
        </p:txBody>
      </p:sp>
      <p:sp>
        <p:nvSpPr>
          <p:cNvPr id="4" name="3 Marcador de fecha"/>
          <p:cNvSpPr>
            <a:spLocks noGrp="1"/>
          </p:cNvSpPr>
          <p:nvPr>
            <p:ph type="dt" sz="half" idx="10"/>
          </p:nvPr>
        </p:nvSpPr>
        <p:spPr/>
        <p:txBody>
          <a:bodyPr/>
          <a:lstStyle/>
          <a:p>
            <a:fld id="{0D31F969-C631-4D57-9A1C-69477DEDC8A2}" type="datetimeFigureOut">
              <a:rPr lang="en-US" smtClean="0"/>
              <a:pPr/>
              <a:t>11/14/2016</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D1BDF333-0817-49B4-A859-C9BEDDF14B5C}"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0D31F969-C631-4D57-9A1C-69477DEDC8A2}" type="datetimeFigureOut">
              <a:rPr lang="en-US" smtClean="0"/>
              <a:pPr/>
              <a:t>11/14/2016</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D1BDF333-0817-49B4-A859-C9BEDDF14B5C}"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0D31F969-C631-4D57-9A1C-69477DEDC8A2}" type="datetimeFigureOut">
              <a:rPr lang="en-US" smtClean="0"/>
              <a:pPr/>
              <a:t>11/14/2016</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D1BDF333-0817-49B4-A859-C9BEDDF14B5C}"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0D31F969-C631-4D57-9A1C-69477DEDC8A2}" type="datetimeFigureOut">
              <a:rPr lang="en-US" smtClean="0"/>
              <a:pPr/>
              <a:t>11/14/2016</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D1BDF333-0817-49B4-A859-C9BEDDF14B5C}"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D31F969-C631-4D57-9A1C-69477DEDC8A2}" type="datetimeFigureOut">
              <a:rPr lang="en-US" smtClean="0"/>
              <a:pPr/>
              <a:t>11/14/2016</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D1BDF333-0817-49B4-A859-C9BEDDF14B5C}"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fecha"/>
          <p:cNvSpPr>
            <a:spLocks noGrp="1"/>
          </p:cNvSpPr>
          <p:nvPr>
            <p:ph type="dt" sz="half" idx="10"/>
          </p:nvPr>
        </p:nvSpPr>
        <p:spPr/>
        <p:txBody>
          <a:bodyPr/>
          <a:lstStyle/>
          <a:p>
            <a:fld id="{0D31F969-C631-4D57-9A1C-69477DEDC8A2}" type="datetimeFigureOut">
              <a:rPr lang="en-US" smtClean="0"/>
              <a:pPr/>
              <a:t>11/14/2016</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D1BDF333-0817-49B4-A859-C9BEDDF14B5C}"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6 Marcador de fecha"/>
          <p:cNvSpPr>
            <a:spLocks noGrp="1"/>
          </p:cNvSpPr>
          <p:nvPr>
            <p:ph type="dt" sz="half" idx="10"/>
          </p:nvPr>
        </p:nvSpPr>
        <p:spPr/>
        <p:txBody>
          <a:bodyPr/>
          <a:lstStyle/>
          <a:p>
            <a:fld id="{0D31F969-C631-4D57-9A1C-69477DEDC8A2}" type="datetimeFigureOut">
              <a:rPr lang="en-US" smtClean="0"/>
              <a:pPr/>
              <a:t>11/14/2016</a:t>
            </a:fld>
            <a:endParaRPr lang="en-US"/>
          </a:p>
        </p:txBody>
      </p:sp>
      <p:sp>
        <p:nvSpPr>
          <p:cNvPr id="8" name="7 Marcador de pie de página"/>
          <p:cNvSpPr>
            <a:spLocks noGrp="1"/>
          </p:cNvSpPr>
          <p:nvPr>
            <p:ph type="ftr" sz="quarter" idx="11"/>
          </p:nvPr>
        </p:nvSpPr>
        <p:spPr/>
        <p:txBody>
          <a:bodyPr/>
          <a:lstStyle/>
          <a:p>
            <a:endParaRPr lang="en-US"/>
          </a:p>
        </p:txBody>
      </p:sp>
      <p:sp>
        <p:nvSpPr>
          <p:cNvPr id="9" name="8 Marcador de número de diapositiva"/>
          <p:cNvSpPr>
            <a:spLocks noGrp="1"/>
          </p:cNvSpPr>
          <p:nvPr>
            <p:ph type="sldNum" sz="quarter" idx="12"/>
          </p:nvPr>
        </p:nvSpPr>
        <p:spPr/>
        <p:txBody>
          <a:bodyPr/>
          <a:lstStyle/>
          <a:p>
            <a:fld id="{D1BDF333-0817-49B4-A859-C9BEDDF14B5C}"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fecha"/>
          <p:cNvSpPr>
            <a:spLocks noGrp="1"/>
          </p:cNvSpPr>
          <p:nvPr>
            <p:ph type="dt" sz="half" idx="10"/>
          </p:nvPr>
        </p:nvSpPr>
        <p:spPr/>
        <p:txBody>
          <a:bodyPr/>
          <a:lstStyle/>
          <a:p>
            <a:fld id="{0D31F969-C631-4D57-9A1C-69477DEDC8A2}" type="datetimeFigureOut">
              <a:rPr lang="en-US" smtClean="0"/>
              <a:pPr/>
              <a:t>11/14/2016</a:t>
            </a:fld>
            <a:endParaRPr lang="en-US"/>
          </a:p>
        </p:txBody>
      </p:sp>
      <p:sp>
        <p:nvSpPr>
          <p:cNvPr id="4" name="3 Marcador de pie de página"/>
          <p:cNvSpPr>
            <a:spLocks noGrp="1"/>
          </p:cNvSpPr>
          <p:nvPr>
            <p:ph type="ftr" sz="quarter" idx="11"/>
          </p:nvPr>
        </p:nvSpPr>
        <p:spPr/>
        <p:txBody>
          <a:bodyPr/>
          <a:lstStyle/>
          <a:p>
            <a:endParaRPr lang="en-US"/>
          </a:p>
        </p:txBody>
      </p:sp>
      <p:sp>
        <p:nvSpPr>
          <p:cNvPr id="5" name="4 Marcador de número de diapositiva"/>
          <p:cNvSpPr>
            <a:spLocks noGrp="1"/>
          </p:cNvSpPr>
          <p:nvPr>
            <p:ph type="sldNum" sz="quarter" idx="12"/>
          </p:nvPr>
        </p:nvSpPr>
        <p:spPr/>
        <p:txBody>
          <a:bodyPr/>
          <a:lstStyle/>
          <a:p>
            <a:fld id="{D1BDF333-0817-49B4-A859-C9BEDDF14B5C}"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D31F969-C631-4D57-9A1C-69477DEDC8A2}" type="datetimeFigureOut">
              <a:rPr lang="en-US" smtClean="0"/>
              <a:pPr/>
              <a:t>11/14/2016</a:t>
            </a:fld>
            <a:endParaRPr lang="en-US"/>
          </a:p>
        </p:txBody>
      </p:sp>
      <p:sp>
        <p:nvSpPr>
          <p:cNvPr id="3" name="2 Marcador de pie de página"/>
          <p:cNvSpPr>
            <a:spLocks noGrp="1"/>
          </p:cNvSpPr>
          <p:nvPr>
            <p:ph type="ftr" sz="quarter" idx="11"/>
          </p:nvPr>
        </p:nvSpPr>
        <p:spPr/>
        <p:txBody>
          <a:bodyPr/>
          <a:lstStyle/>
          <a:p>
            <a:endParaRPr lang="en-US"/>
          </a:p>
        </p:txBody>
      </p:sp>
      <p:sp>
        <p:nvSpPr>
          <p:cNvPr id="4" name="3 Marcador de número de diapositiva"/>
          <p:cNvSpPr>
            <a:spLocks noGrp="1"/>
          </p:cNvSpPr>
          <p:nvPr>
            <p:ph type="sldNum" sz="quarter" idx="12"/>
          </p:nvPr>
        </p:nvSpPr>
        <p:spPr/>
        <p:txBody>
          <a:bodyPr/>
          <a:lstStyle/>
          <a:p>
            <a:fld id="{D1BDF333-0817-49B4-A859-C9BEDDF14B5C}"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n-U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D31F969-C631-4D57-9A1C-69477DEDC8A2}" type="datetimeFigureOut">
              <a:rPr lang="en-US" smtClean="0"/>
              <a:pPr/>
              <a:t>11/14/2016</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D1BDF333-0817-49B4-A859-C9BEDDF14B5C}"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D31F969-C631-4D57-9A1C-69477DEDC8A2}" type="datetimeFigureOut">
              <a:rPr lang="en-US" smtClean="0"/>
              <a:pPr/>
              <a:t>11/14/2016</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D1BDF333-0817-49B4-A859-C9BEDDF14B5C}"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31F969-C631-4D57-9A1C-69477DEDC8A2}" type="datetimeFigureOut">
              <a:rPr lang="en-US" smtClean="0"/>
              <a:pPr/>
              <a:t>11/14/2016</a:t>
            </a:fld>
            <a:endParaRPr lang="en-U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BDF333-0817-49B4-A859-C9BEDDF14B5C}"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gif"/><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28 Grupo"/>
          <p:cNvGrpSpPr/>
          <p:nvPr/>
        </p:nvGrpSpPr>
        <p:grpSpPr>
          <a:xfrm>
            <a:off x="0" y="4653136"/>
            <a:ext cx="9144000" cy="2304256"/>
            <a:chOff x="0" y="3212976"/>
            <a:chExt cx="9144000" cy="2304256"/>
          </a:xfrm>
        </p:grpSpPr>
        <p:pic>
          <p:nvPicPr>
            <p:cNvPr id="25" name="Picture 2" descr="http://web-free-files.com/wp-content/uploads/2011/06/Vector-Background-Green-Abstract-Wave.jpg"/>
            <p:cNvPicPr>
              <a:picLocks noChangeAspect="1" noChangeArrowheads="1"/>
            </p:cNvPicPr>
            <p:nvPr/>
          </p:nvPicPr>
          <p:blipFill>
            <a:blip r:embed="rId3" cstate="print"/>
            <a:srcRect/>
            <a:stretch>
              <a:fillRect/>
            </a:stretch>
          </p:blipFill>
          <p:spPr bwMode="auto">
            <a:xfrm>
              <a:off x="0" y="3212976"/>
              <a:ext cx="9144000" cy="2088232"/>
            </a:xfrm>
            <a:prstGeom prst="rect">
              <a:avLst/>
            </a:prstGeom>
            <a:noFill/>
          </p:spPr>
        </p:pic>
        <p:pic>
          <p:nvPicPr>
            <p:cNvPr id="26" name="Picture 2" descr="http://web-free-files.com/wp-content/uploads/2011/06/Vector-Background-Green-Abstract-Wave.jpg"/>
            <p:cNvPicPr>
              <a:picLocks noChangeAspect="1" noChangeArrowheads="1"/>
            </p:cNvPicPr>
            <p:nvPr/>
          </p:nvPicPr>
          <p:blipFill>
            <a:blip r:embed="rId3" cstate="print"/>
            <a:srcRect b="86842"/>
            <a:stretch>
              <a:fillRect/>
            </a:stretch>
          </p:blipFill>
          <p:spPr bwMode="auto">
            <a:xfrm>
              <a:off x="0" y="5157192"/>
              <a:ext cx="9144000" cy="360040"/>
            </a:xfrm>
            <a:prstGeom prst="rect">
              <a:avLst/>
            </a:prstGeom>
            <a:noFill/>
          </p:spPr>
        </p:pic>
      </p:grpSp>
      <p:sp>
        <p:nvSpPr>
          <p:cNvPr id="6" name="5 Rectángulo"/>
          <p:cNvSpPr/>
          <p:nvPr/>
        </p:nvSpPr>
        <p:spPr>
          <a:xfrm>
            <a:off x="107504" y="-188640"/>
            <a:ext cx="7884368"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6 CuadroTexto"/>
          <p:cNvSpPr txBox="1"/>
          <p:nvPr/>
        </p:nvSpPr>
        <p:spPr>
          <a:xfrm>
            <a:off x="1601416" y="262973"/>
            <a:ext cx="6768752" cy="830997"/>
          </a:xfrm>
          <a:prstGeom prst="rect">
            <a:avLst/>
          </a:prstGeom>
          <a:noFill/>
        </p:spPr>
        <p:txBody>
          <a:bodyPr wrap="square" rtlCol="0">
            <a:spAutoFit/>
          </a:bodyPr>
          <a:lstStyle/>
          <a:p>
            <a:pPr algn="ctr"/>
            <a:r>
              <a:rPr lang="es-ES" sz="2400" b="1" dirty="0" smtClean="0">
                <a:solidFill>
                  <a:srgbClr val="006600"/>
                </a:solidFill>
                <a:latin typeface="Century Gothic" pitchFamily="34" charset="0"/>
              </a:rPr>
              <a:t>Aviso de Reinscripción</a:t>
            </a:r>
            <a:br>
              <a:rPr lang="es-ES" sz="2400" b="1" dirty="0" smtClean="0">
                <a:solidFill>
                  <a:srgbClr val="006600"/>
                </a:solidFill>
                <a:latin typeface="Century Gothic" pitchFamily="34" charset="0"/>
              </a:rPr>
            </a:br>
            <a:r>
              <a:rPr lang="es-ES" sz="2400" b="1" dirty="0" smtClean="0">
                <a:solidFill>
                  <a:srgbClr val="006600"/>
                </a:solidFill>
                <a:latin typeface="Century Gothic" pitchFamily="34" charset="0"/>
              </a:rPr>
              <a:t>_______ – ________ de 20__</a:t>
            </a:r>
          </a:p>
        </p:txBody>
      </p:sp>
      <p:sp>
        <p:nvSpPr>
          <p:cNvPr id="8" name="7 CuadroTexto"/>
          <p:cNvSpPr txBox="1"/>
          <p:nvPr/>
        </p:nvSpPr>
        <p:spPr>
          <a:xfrm>
            <a:off x="395536" y="1268760"/>
            <a:ext cx="8568952" cy="2554545"/>
          </a:xfrm>
          <a:prstGeom prst="rect">
            <a:avLst/>
          </a:prstGeom>
          <a:noFill/>
        </p:spPr>
        <p:txBody>
          <a:bodyPr wrap="square" rtlCol="0">
            <a:spAutoFit/>
          </a:bodyPr>
          <a:lstStyle/>
          <a:p>
            <a:pPr>
              <a:buFont typeface="Wingdings" pitchFamily="2" charset="2"/>
              <a:buChar char="ü"/>
            </a:pPr>
            <a:r>
              <a:rPr lang="es-MX" sz="1600" b="1" dirty="0" smtClean="0">
                <a:solidFill>
                  <a:srgbClr val="006600"/>
                </a:solidFill>
                <a:latin typeface="Century Gothic" pitchFamily="34" charset="0"/>
              </a:rPr>
              <a:t>Cubrir la cuota de pago dentro del periodo correspondiente del </a:t>
            </a:r>
            <a:r>
              <a:rPr lang="es-ES" sz="1600" b="1" dirty="0" smtClean="0">
                <a:solidFill>
                  <a:srgbClr val="006600"/>
                </a:solidFill>
                <a:latin typeface="Century Gothic" pitchFamily="34" charset="0"/>
              </a:rPr>
              <a:t>__ de __ al __ de __ de 20__.</a:t>
            </a:r>
            <a:endParaRPr lang="es-MX" sz="1600" b="1" dirty="0" smtClean="0">
              <a:solidFill>
                <a:srgbClr val="006600"/>
              </a:solidFill>
              <a:latin typeface="Century Gothic" pitchFamily="34" charset="0"/>
            </a:endParaRPr>
          </a:p>
          <a:p>
            <a:pPr>
              <a:buFont typeface="Wingdings" pitchFamily="2" charset="2"/>
              <a:buChar char="ü"/>
            </a:pPr>
            <a:r>
              <a:rPr lang="es-MX" sz="1600" b="1" dirty="0" smtClean="0">
                <a:solidFill>
                  <a:srgbClr val="006600"/>
                </a:solidFill>
                <a:latin typeface="Century Gothic" pitchFamily="34" charset="0"/>
              </a:rPr>
              <a:t>Tener APROBADAS todas las asignaturas del cuatrimestre.</a:t>
            </a:r>
          </a:p>
          <a:p>
            <a:pPr algn="just">
              <a:buFont typeface="Wingdings" pitchFamily="2" charset="2"/>
              <a:buChar char="ü"/>
            </a:pPr>
            <a:r>
              <a:rPr lang="es-ES" sz="1600" b="1" dirty="0" smtClean="0">
                <a:solidFill>
                  <a:srgbClr val="006600"/>
                </a:solidFill>
                <a:latin typeface="Century Gothic" pitchFamily="34" charset="0"/>
              </a:rPr>
              <a:t>En caso de contar con algún tipo de apoyo económico, entregar el documento que  lo demuestre ante el Departamento de Servicios Escolares validado en el área de caja de la universidad dentro del periodo de reinscripción. </a:t>
            </a:r>
          </a:p>
          <a:p>
            <a:pPr algn="just">
              <a:buFont typeface="Wingdings" pitchFamily="2" charset="2"/>
              <a:buChar char="ü"/>
            </a:pPr>
            <a:r>
              <a:rPr lang="es-ES" sz="1600" b="1" dirty="0" smtClean="0">
                <a:solidFill>
                  <a:srgbClr val="006600"/>
                </a:solidFill>
                <a:latin typeface="Century Gothic" pitchFamily="34" charset="0"/>
              </a:rPr>
              <a:t>Si realizaste solicitud para Beca </a:t>
            </a:r>
            <a:r>
              <a:rPr lang="es-ES" sz="1600" b="1" dirty="0" err="1" smtClean="0">
                <a:solidFill>
                  <a:srgbClr val="006600"/>
                </a:solidFill>
                <a:latin typeface="Century Gothic" pitchFamily="34" charset="0"/>
              </a:rPr>
              <a:t>Utzac</a:t>
            </a:r>
            <a:r>
              <a:rPr lang="es-ES" sz="1600" b="1" dirty="0" smtClean="0">
                <a:solidFill>
                  <a:srgbClr val="006600"/>
                </a:solidFill>
                <a:latin typeface="Century Gothic" pitchFamily="34" charset="0"/>
              </a:rPr>
              <a:t>, el listado ya esta publicado en el departamento de Servicios Escolares y lo incluye la hoja de ayuda de pago en banco.</a:t>
            </a:r>
          </a:p>
          <a:p>
            <a:pPr algn="just">
              <a:buFont typeface="Wingdings" pitchFamily="2" charset="2"/>
              <a:buChar char="ü"/>
            </a:pPr>
            <a:r>
              <a:rPr lang="es-ES" sz="1600" b="1" dirty="0" smtClean="0">
                <a:solidFill>
                  <a:srgbClr val="006600"/>
                </a:solidFill>
                <a:latin typeface="Century Gothic" pitchFamily="34" charset="0"/>
              </a:rPr>
              <a:t>Aplica MULTA  especificado en la hoja de ayuda de pago en banco </a:t>
            </a:r>
            <a:r>
              <a:rPr lang="es-ES" sz="1600" b="1" dirty="0">
                <a:solidFill>
                  <a:srgbClr val="006600"/>
                </a:solidFill>
                <a:latin typeface="Century Gothic" pitchFamily="34" charset="0"/>
              </a:rPr>
              <a:t>. </a:t>
            </a:r>
            <a:endParaRPr lang="es-ES" sz="1600" b="1" dirty="0" smtClean="0">
              <a:solidFill>
                <a:srgbClr val="006600"/>
              </a:solidFill>
              <a:latin typeface="Century Gothic" pitchFamily="34" charset="0"/>
            </a:endParaRPr>
          </a:p>
        </p:txBody>
      </p:sp>
      <p:sp>
        <p:nvSpPr>
          <p:cNvPr id="10" name="9 CuadroTexto"/>
          <p:cNvSpPr txBox="1"/>
          <p:nvPr/>
        </p:nvSpPr>
        <p:spPr>
          <a:xfrm>
            <a:off x="467544" y="4149080"/>
            <a:ext cx="7920880" cy="923330"/>
          </a:xfrm>
          <a:prstGeom prst="rect">
            <a:avLst/>
          </a:prstGeom>
          <a:noFill/>
        </p:spPr>
        <p:txBody>
          <a:bodyPr wrap="square" rtlCol="0">
            <a:spAutoFit/>
          </a:bodyPr>
          <a:lstStyle/>
          <a:p>
            <a:pPr algn="ctr"/>
            <a:r>
              <a:rPr lang="es-ES" b="1" dirty="0" smtClean="0">
                <a:solidFill>
                  <a:srgbClr val="006600"/>
                </a:solidFill>
                <a:latin typeface="Century Gothic" pitchFamily="34" charset="0"/>
              </a:rPr>
              <a:t>Realizar pago en </a:t>
            </a:r>
            <a:r>
              <a:rPr lang="es-ES" b="1" dirty="0" smtClean="0">
                <a:solidFill>
                  <a:srgbClr val="FF0000"/>
                </a:solidFill>
                <a:latin typeface="Century Gothic" pitchFamily="34" charset="0"/>
              </a:rPr>
              <a:t>BANORTE</a:t>
            </a:r>
            <a:r>
              <a:rPr lang="es-ES" b="1" dirty="0" smtClean="0">
                <a:solidFill>
                  <a:srgbClr val="006600"/>
                </a:solidFill>
                <a:latin typeface="Century Gothic" pitchFamily="34" charset="0"/>
              </a:rPr>
              <a:t>  con tu línea de captura personal</a:t>
            </a:r>
          </a:p>
          <a:p>
            <a:pPr algn="ctr"/>
            <a:r>
              <a:rPr lang="es-ES" b="1" dirty="0" smtClean="0">
                <a:solidFill>
                  <a:srgbClr val="006600"/>
                </a:solidFill>
                <a:latin typeface="Century Gothic" pitchFamily="34" charset="0"/>
              </a:rPr>
              <a:t>COSTOS DE  REINSCRIPCION: </a:t>
            </a:r>
            <a:br>
              <a:rPr lang="es-ES" b="1" dirty="0" smtClean="0">
                <a:solidFill>
                  <a:srgbClr val="006600"/>
                </a:solidFill>
                <a:latin typeface="Century Gothic" pitchFamily="34" charset="0"/>
              </a:rPr>
            </a:br>
            <a:r>
              <a:rPr lang="es-ES" b="1" dirty="0" smtClean="0">
                <a:solidFill>
                  <a:srgbClr val="006600"/>
                </a:solidFill>
                <a:latin typeface="Century Gothic" pitchFamily="34" charset="0"/>
              </a:rPr>
              <a:t>  TSU $</a:t>
            </a:r>
            <a:r>
              <a:rPr lang="es-ES" b="1" dirty="0" err="1" smtClean="0">
                <a:solidFill>
                  <a:srgbClr val="006600"/>
                </a:solidFill>
                <a:latin typeface="Century Gothic" pitchFamily="34" charset="0"/>
              </a:rPr>
              <a:t>ºº</a:t>
            </a:r>
            <a:r>
              <a:rPr lang="es-ES" b="1" dirty="0" smtClean="0">
                <a:solidFill>
                  <a:srgbClr val="006600"/>
                </a:solidFill>
                <a:latin typeface="Century Gothic" pitchFamily="34" charset="0"/>
              </a:rPr>
              <a:t>       ING $</a:t>
            </a:r>
            <a:r>
              <a:rPr lang="es-ES" b="1" dirty="0" err="1" smtClean="0">
                <a:solidFill>
                  <a:srgbClr val="006600"/>
                </a:solidFill>
                <a:latin typeface="Century Gothic" pitchFamily="34" charset="0"/>
              </a:rPr>
              <a:t>ºº</a:t>
            </a:r>
            <a:endParaRPr lang="es-ES" b="1" dirty="0" smtClean="0">
              <a:solidFill>
                <a:srgbClr val="006600"/>
              </a:solidFill>
              <a:latin typeface="Century Gothic" pitchFamily="34" charset="0"/>
            </a:endParaRPr>
          </a:p>
        </p:txBody>
      </p:sp>
      <p:pic>
        <p:nvPicPr>
          <p:cNvPr id="15" name="14 Imagen" descr="C:\Users\portatil\Desktop\logoutzac.jpg"/>
          <p:cNvPicPr/>
          <p:nvPr/>
        </p:nvPicPr>
        <p:blipFill>
          <a:blip r:embed="rId4" cstate="print">
            <a:clrChange>
              <a:clrFrom>
                <a:srgbClr val="FFFFFF"/>
              </a:clrFrom>
              <a:clrTo>
                <a:srgbClr val="FFFFFF">
                  <a:alpha val="0"/>
                </a:srgbClr>
              </a:clrTo>
            </a:clrChange>
          </a:blip>
          <a:srcRect/>
          <a:stretch>
            <a:fillRect/>
          </a:stretch>
        </p:blipFill>
        <p:spPr bwMode="auto">
          <a:xfrm>
            <a:off x="7740352" y="188640"/>
            <a:ext cx="1008112" cy="1080120"/>
          </a:xfrm>
          <a:prstGeom prst="rect">
            <a:avLst/>
          </a:prstGeom>
          <a:noFill/>
          <a:ln w="9525">
            <a:noFill/>
            <a:miter lim="800000"/>
            <a:headEnd/>
            <a:tailEnd/>
          </a:ln>
        </p:spPr>
      </p:pic>
      <p:pic>
        <p:nvPicPr>
          <p:cNvPr id="1030" name="Picture 6" descr="C:\Documents and Settings\Wendy\Escritorio\logo-calidad.gif"/>
          <p:cNvPicPr>
            <a:picLocks noChangeAspect="1" noChangeArrowheads="1"/>
          </p:cNvPicPr>
          <p:nvPr/>
        </p:nvPicPr>
        <p:blipFill>
          <a:blip r:embed="rId5" cstate="print"/>
          <a:srcRect/>
          <a:stretch>
            <a:fillRect/>
          </a:stretch>
        </p:blipFill>
        <p:spPr bwMode="auto">
          <a:xfrm>
            <a:off x="107504" y="116632"/>
            <a:ext cx="1152128" cy="1123680"/>
          </a:xfrm>
          <a:prstGeom prst="rect">
            <a:avLst/>
          </a:prstGeom>
          <a:noFill/>
        </p:spPr>
      </p:pic>
      <p:sp>
        <p:nvSpPr>
          <p:cNvPr id="12" name="13 CuadroTexto"/>
          <p:cNvSpPr txBox="1"/>
          <p:nvPr/>
        </p:nvSpPr>
        <p:spPr>
          <a:xfrm>
            <a:off x="1187624" y="6242447"/>
            <a:ext cx="6264696" cy="615553"/>
          </a:xfrm>
          <a:prstGeom prst="rect">
            <a:avLst/>
          </a:prstGeom>
          <a:noFill/>
        </p:spPr>
        <p:txBody>
          <a:bodyPr wrap="square" rtlCol="0">
            <a:spAutoFit/>
          </a:bodyPr>
          <a:lstStyle/>
          <a:p>
            <a:pPr algn="ctr"/>
            <a:r>
              <a:rPr lang="es-ES" b="1" dirty="0" smtClean="0">
                <a:latin typeface="Century Gothic" pitchFamily="34" charset="0"/>
              </a:rPr>
              <a:t>INICIO </a:t>
            </a:r>
            <a:r>
              <a:rPr lang="es-ES" b="1" dirty="0">
                <a:latin typeface="Century Gothic" pitchFamily="34" charset="0"/>
              </a:rPr>
              <a:t>DE </a:t>
            </a:r>
            <a:r>
              <a:rPr lang="es-ES" b="1" dirty="0" smtClean="0">
                <a:latin typeface="Century Gothic" pitchFamily="34" charset="0"/>
              </a:rPr>
              <a:t>CLASES:              SISTEMA FLEXIBLE </a:t>
            </a:r>
          </a:p>
          <a:p>
            <a:pPr algn="ctr"/>
            <a:r>
              <a:rPr lang="es-ES" sz="1600" b="1" dirty="0" smtClean="0">
                <a:latin typeface="Century Gothic" pitchFamily="34" charset="0"/>
              </a:rPr>
              <a:t>   05 DE SEPTIEMBRE DE </a:t>
            </a:r>
            <a:r>
              <a:rPr lang="es-ES" sz="1600" b="1" dirty="0">
                <a:latin typeface="Century Gothic" pitchFamily="34" charset="0"/>
              </a:rPr>
              <a:t>2016 </a:t>
            </a:r>
            <a:r>
              <a:rPr lang="es-ES" sz="1600" b="1" dirty="0" smtClean="0">
                <a:latin typeface="Century Gothic" pitchFamily="34" charset="0"/>
              </a:rPr>
              <a:t>              09 </a:t>
            </a:r>
            <a:r>
              <a:rPr lang="es-ES" sz="1600" b="1" dirty="0">
                <a:latin typeface="Century Gothic" pitchFamily="34" charset="0"/>
              </a:rPr>
              <a:t>DE </a:t>
            </a:r>
            <a:r>
              <a:rPr lang="es-ES" sz="1600" b="1" dirty="0" smtClean="0">
                <a:latin typeface="Century Gothic" pitchFamily="34" charset="0"/>
              </a:rPr>
              <a:t>SEPTIEMBRE </a:t>
            </a:r>
            <a:r>
              <a:rPr lang="es-ES" sz="1600" b="1" dirty="0">
                <a:latin typeface="Century Gothic" pitchFamily="34" charset="0"/>
              </a:rPr>
              <a:t>DE 2016</a:t>
            </a:r>
            <a:endParaRPr lang="es-ES" sz="1600" b="1" dirty="0" smtClean="0">
              <a:latin typeface="Century Gothic"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36512" y="116632"/>
            <a:ext cx="9144000" cy="870551"/>
          </a:xfrm>
          <a:prstGeom prst="rect">
            <a:avLst/>
          </a:prstGeom>
          <a:noFill/>
        </p:spPr>
        <p:txBody>
          <a:bodyPr wrap="square" lIns="84892" tIns="42446" rIns="84892" bIns="42446" rtlCol="0">
            <a:spAutoFit/>
          </a:bodyPr>
          <a:lstStyle/>
          <a:p>
            <a:pPr algn="ctr"/>
            <a:r>
              <a:rPr lang="es-ES" b="1" dirty="0" smtClean="0">
                <a:solidFill>
                  <a:srgbClr val="006600"/>
                </a:solidFill>
                <a:latin typeface="Century Gothic" pitchFamily="34" charset="0"/>
              </a:rPr>
              <a:t>PROCESO </a:t>
            </a:r>
            <a:r>
              <a:rPr lang="es-ES" b="1" dirty="0">
                <a:solidFill>
                  <a:srgbClr val="006600"/>
                </a:solidFill>
                <a:latin typeface="Century Gothic" pitchFamily="34" charset="0"/>
              </a:rPr>
              <a:t>DE </a:t>
            </a:r>
            <a:r>
              <a:rPr lang="es-ES" b="1" dirty="0" smtClean="0">
                <a:solidFill>
                  <a:srgbClr val="006600"/>
                </a:solidFill>
                <a:latin typeface="Century Gothic" pitchFamily="34" charset="0"/>
              </a:rPr>
              <a:t>REINSCRIPCIÓN</a:t>
            </a:r>
          </a:p>
          <a:p>
            <a:pPr algn="ctr"/>
            <a:r>
              <a:rPr lang="es-ES" b="1" dirty="0" smtClean="0">
                <a:solidFill>
                  <a:srgbClr val="006600"/>
                </a:solidFill>
                <a:latin typeface="Century Gothic" pitchFamily="34" charset="0"/>
              </a:rPr>
              <a:t>Del  __ </a:t>
            </a:r>
            <a:r>
              <a:rPr lang="es-ES" b="1" dirty="0">
                <a:solidFill>
                  <a:srgbClr val="006600"/>
                </a:solidFill>
                <a:latin typeface="Century Gothic" pitchFamily="34" charset="0"/>
              </a:rPr>
              <a:t>d</a:t>
            </a:r>
            <a:r>
              <a:rPr lang="es-ES" b="1" dirty="0" smtClean="0">
                <a:solidFill>
                  <a:srgbClr val="006600"/>
                </a:solidFill>
                <a:latin typeface="Century Gothic" pitchFamily="34" charset="0"/>
              </a:rPr>
              <a:t>e AGOSTO al  __  de SEPTIEMBRE de __</a:t>
            </a:r>
            <a:r>
              <a:rPr lang="es-ES" b="1" dirty="0" smtClean="0">
                <a:solidFill>
                  <a:srgbClr val="006600"/>
                </a:solidFill>
                <a:latin typeface="Arial Black" pitchFamily="34" charset="0"/>
              </a:rPr>
              <a:t/>
            </a:r>
            <a:br>
              <a:rPr lang="es-ES" b="1" dirty="0" smtClean="0">
                <a:solidFill>
                  <a:srgbClr val="006600"/>
                </a:solidFill>
                <a:latin typeface="Arial Black" pitchFamily="34" charset="0"/>
              </a:rPr>
            </a:br>
            <a:r>
              <a:rPr lang="es-ES" sz="1500" dirty="0" smtClean="0"/>
              <a:t>Para continuar </a:t>
            </a:r>
            <a:r>
              <a:rPr lang="es-ES" sz="1500" dirty="0"/>
              <a:t>con tus estudios en el siguiente cuatrimestre deberás:</a:t>
            </a:r>
            <a:endParaRPr lang="en-US" sz="1500" dirty="0"/>
          </a:p>
        </p:txBody>
      </p:sp>
      <p:grpSp>
        <p:nvGrpSpPr>
          <p:cNvPr id="53" name="52 Grupo"/>
          <p:cNvGrpSpPr/>
          <p:nvPr/>
        </p:nvGrpSpPr>
        <p:grpSpPr>
          <a:xfrm>
            <a:off x="683568" y="1052736"/>
            <a:ext cx="8072765" cy="4984521"/>
            <a:chOff x="891723" y="1762113"/>
            <a:chExt cx="8072765" cy="4984521"/>
          </a:xfrm>
        </p:grpSpPr>
        <p:pic>
          <p:nvPicPr>
            <p:cNvPr id="7" name="Picture 5"/>
            <p:cNvPicPr>
              <a:picLocks noChangeAspect="1" noChangeArrowheads="1"/>
            </p:cNvPicPr>
            <p:nvPr/>
          </p:nvPicPr>
          <p:blipFill>
            <a:blip r:embed="rId2" cstate="print"/>
            <a:srcRect/>
            <a:stretch>
              <a:fillRect/>
            </a:stretch>
          </p:blipFill>
          <p:spPr bwMode="auto">
            <a:xfrm>
              <a:off x="1437173" y="4827606"/>
              <a:ext cx="1149789" cy="542356"/>
            </a:xfrm>
            <a:prstGeom prst="rect">
              <a:avLst/>
            </a:prstGeom>
            <a:noFill/>
            <a:ln w="9525">
              <a:noFill/>
              <a:miter lim="800000"/>
              <a:headEnd/>
              <a:tailEnd/>
            </a:ln>
            <a:effectLst/>
          </p:spPr>
        </p:pic>
        <p:pic>
          <p:nvPicPr>
            <p:cNvPr id="8" name="Picture 6"/>
            <p:cNvPicPr>
              <a:picLocks noChangeAspect="1" noChangeArrowheads="1"/>
            </p:cNvPicPr>
            <p:nvPr/>
          </p:nvPicPr>
          <p:blipFill>
            <a:blip r:embed="rId3" cstate="print"/>
            <a:srcRect/>
            <a:stretch>
              <a:fillRect/>
            </a:stretch>
          </p:blipFill>
          <p:spPr bwMode="auto">
            <a:xfrm>
              <a:off x="7301773" y="3907958"/>
              <a:ext cx="798619" cy="429715"/>
            </a:xfrm>
            <a:prstGeom prst="rect">
              <a:avLst/>
            </a:prstGeom>
            <a:noFill/>
            <a:ln w="9525">
              <a:noFill/>
              <a:miter lim="800000"/>
              <a:headEnd/>
              <a:tailEnd/>
            </a:ln>
            <a:effectLst/>
          </p:spPr>
        </p:pic>
        <p:pic>
          <p:nvPicPr>
            <p:cNvPr id="9" name="Picture 7"/>
            <p:cNvPicPr>
              <a:picLocks noChangeAspect="1" noChangeArrowheads="1"/>
            </p:cNvPicPr>
            <p:nvPr/>
          </p:nvPicPr>
          <p:blipFill>
            <a:blip r:embed="rId4" cstate="print"/>
            <a:srcRect/>
            <a:stretch>
              <a:fillRect/>
            </a:stretch>
          </p:blipFill>
          <p:spPr bwMode="auto">
            <a:xfrm>
              <a:off x="1079774" y="3695732"/>
              <a:ext cx="971946" cy="537180"/>
            </a:xfrm>
            <a:prstGeom prst="rect">
              <a:avLst/>
            </a:prstGeom>
            <a:noFill/>
            <a:ln w="9525">
              <a:noFill/>
              <a:miter lim="800000"/>
              <a:headEnd/>
              <a:tailEnd/>
            </a:ln>
            <a:effectLst/>
          </p:spPr>
        </p:pic>
        <p:pic>
          <p:nvPicPr>
            <p:cNvPr id="10" name="Picture 8"/>
            <p:cNvPicPr>
              <a:picLocks noChangeAspect="1" noChangeArrowheads="1"/>
            </p:cNvPicPr>
            <p:nvPr/>
          </p:nvPicPr>
          <p:blipFill>
            <a:blip r:embed="rId5" cstate="print"/>
            <a:srcRect/>
            <a:stretch>
              <a:fillRect/>
            </a:stretch>
          </p:blipFill>
          <p:spPr bwMode="auto">
            <a:xfrm>
              <a:off x="7790054" y="4851187"/>
              <a:ext cx="1174434" cy="473575"/>
            </a:xfrm>
            <a:prstGeom prst="rect">
              <a:avLst/>
            </a:prstGeom>
            <a:noFill/>
            <a:ln w="9525">
              <a:noFill/>
              <a:miter lim="800000"/>
              <a:headEnd/>
              <a:tailEnd/>
            </a:ln>
            <a:effectLst/>
          </p:spPr>
        </p:pic>
        <p:pic>
          <p:nvPicPr>
            <p:cNvPr id="11" name="Picture 9"/>
            <p:cNvPicPr>
              <a:picLocks noChangeAspect="1" noChangeArrowheads="1"/>
            </p:cNvPicPr>
            <p:nvPr/>
          </p:nvPicPr>
          <p:blipFill>
            <a:blip r:embed="rId6" cstate="print"/>
            <a:srcRect/>
            <a:stretch>
              <a:fillRect/>
            </a:stretch>
          </p:blipFill>
          <p:spPr bwMode="auto">
            <a:xfrm>
              <a:off x="7378848" y="5733256"/>
              <a:ext cx="1225600" cy="606143"/>
            </a:xfrm>
            <a:prstGeom prst="rect">
              <a:avLst/>
            </a:prstGeom>
            <a:noFill/>
            <a:ln w="9525">
              <a:noFill/>
              <a:miter lim="800000"/>
              <a:headEnd/>
              <a:tailEnd/>
            </a:ln>
            <a:effectLst/>
          </p:spPr>
        </p:pic>
        <p:sp>
          <p:nvSpPr>
            <p:cNvPr id="12" name="11 CuadroTexto"/>
            <p:cNvSpPr txBox="1"/>
            <p:nvPr/>
          </p:nvSpPr>
          <p:spPr>
            <a:xfrm>
              <a:off x="2907479" y="1762113"/>
              <a:ext cx="3968777" cy="670183"/>
            </a:xfrm>
            <a:prstGeom prst="rect">
              <a:avLst/>
            </a:prstGeom>
            <a:noFill/>
            <a:ln>
              <a:solidFill>
                <a:srgbClr val="006600">
                  <a:alpha val="41000"/>
                </a:srgbClr>
              </a:solidFill>
            </a:ln>
          </p:spPr>
          <p:txBody>
            <a:bodyPr wrap="square" lIns="267462" tIns="133731" rIns="267462" bIns="133731" rtlCol="0">
              <a:spAutoFit/>
            </a:bodyPr>
            <a:lstStyle/>
            <a:p>
              <a:pPr algn="ctr"/>
              <a:r>
                <a:rPr lang="es-ES" sz="1300" dirty="0" smtClean="0">
                  <a:latin typeface="Calibri" pitchFamily="34" charset="0"/>
                </a:rPr>
                <a:t>Verifica </a:t>
              </a:r>
              <a:r>
                <a:rPr lang="es-ES" sz="1300" dirty="0">
                  <a:latin typeface="Calibri" pitchFamily="34" charset="0"/>
                </a:rPr>
                <a:t>NO tener ningún tipo de adeudo, </a:t>
              </a:r>
            </a:p>
            <a:p>
              <a:pPr algn="ctr"/>
              <a:r>
                <a:rPr lang="es-ES" sz="1300" dirty="0">
                  <a:latin typeface="Calibri" pitchFamily="34" charset="0"/>
                </a:rPr>
                <a:t>de ser así pasar a las áreas correspondientes </a:t>
              </a:r>
              <a:endParaRPr lang="en-US" sz="1300" dirty="0">
                <a:latin typeface="Calibri" pitchFamily="34" charset="0"/>
              </a:endParaRPr>
            </a:p>
          </p:txBody>
        </p:sp>
        <p:pic>
          <p:nvPicPr>
            <p:cNvPr id="13" name="Picture 10"/>
            <p:cNvPicPr>
              <a:picLocks noChangeAspect="1" noChangeArrowheads="1"/>
            </p:cNvPicPr>
            <p:nvPr/>
          </p:nvPicPr>
          <p:blipFill>
            <a:blip r:embed="rId7" cstate="print"/>
            <a:srcRect/>
            <a:stretch>
              <a:fillRect/>
            </a:stretch>
          </p:blipFill>
          <p:spPr bwMode="auto">
            <a:xfrm>
              <a:off x="2262980" y="1880017"/>
              <a:ext cx="483842" cy="282969"/>
            </a:xfrm>
            <a:prstGeom prst="rect">
              <a:avLst/>
            </a:prstGeom>
            <a:noFill/>
            <a:ln w="9525">
              <a:noFill/>
              <a:miter lim="800000"/>
              <a:headEnd/>
              <a:tailEnd/>
            </a:ln>
            <a:effectLst/>
          </p:spPr>
        </p:pic>
        <p:pic>
          <p:nvPicPr>
            <p:cNvPr id="14" name="Picture 4"/>
            <p:cNvPicPr>
              <a:picLocks noChangeAspect="1" noChangeArrowheads="1"/>
            </p:cNvPicPr>
            <p:nvPr/>
          </p:nvPicPr>
          <p:blipFill>
            <a:blip r:embed="rId8" cstate="print"/>
            <a:srcRect/>
            <a:stretch>
              <a:fillRect/>
            </a:stretch>
          </p:blipFill>
          <p:spPr bwMode="auto">
            <a:xfrm>
              <a:off x="926554" y="1785694"/>
              <a:ext cx="971894" cy="398356"/>
            </a:xfrm>
            <a:prstGeom prst="rect">
              <a:avLst/>
            </a:prstGeom>
            <a:noFill/>
            <a:ln w="9525">
              <a:noFill/>
              <a:miter lim="800000"/>
              <a:headEnd/>
              <a:tailEnd/>
            </a:ln>
            <a:effectLst/>
          </p:spPr>
        </p:pic>
        <p:sp>
          <p:nvSpPr>
            <p:cNvPr id="15" name="14 CuadroTexto"/>
            <p:cNvSpPr txBox="1"/>
            <p:nvPr/>
          </p:nvSpPr>
          <p:spPr>
            <a:xfrm>
              <a:off x="891723" y="2186566"/>
              <a:ext cx="1087773" cy="215444"/>
            </a:xfrm>
            <a:prstGeom prst="rect">
              <a:avLst/>
            </a:prstGeom>
            <a:noFill/>
          </p:spPr>
          <p:txBody>
            <a:bodyPr wrap="square" rtlCol="0">
              <a:spAutoFit/>
            </a:bodyPr>
            <a:lstStyle/>
            <a:p>
              <a:pPr algn="ctr"/>
              <a:r>
                <a:rPr lang="es-ES" sz="800" dirty="0"/>
                <a:t>Estudiante</a:t>
              </a:r>
              <a:endParaRPr lang="en-US" sz="800" dirty="0"/>
            </a:p>
          </p:txBody>
        </p:sp>
        <p:sp>
          <p:nvSpPr>
            <p:cNvPr id="16" name="15 CuadroTexto"/>
            <p:cNvSpPr txBox="1"/>
            <p:nvPr/>
          </p:nvSpPr>
          <p:spPr>
            <a:xfrm>
              <a:off x="2475899" y="4714440"/>
              <a:ext cx="4896544" cy="1270348"/>
            </a:xfrm>
            <a:prstGeom prst="rect">
              <a:avLst/>
            </a:prstGeom>
            <a:noFill/>
            <a:ln>
              <a:solidFill>
                <a:srgbClr val="006600">
                  <a:alpha val="41000"/>
                </a:srgbClr>
              </a:solidFill>
            </a:ln>
          </p:spPr>
          <p:txBody>
            <a:bodyPr wrap="square" lIns="267462" tIns="133731" rIns="267462" bIns="133731" rtlCol="0">
              <a:spAutoFit/>
            </a:bodyPr>
            <a:lstStyle/>
            <a:p>
              <a:pPr algn="ctr"/>
              <a:r>
                <a:rPr lang="es-ES" sz="1300" dirty="0" smtClean="0">
                  <a:latin typeface="Calibri" pitchFamily="34" charset="0"/>
                </a:rPr>
                <a:t>Realizado el pago y teniendo calificaciones aprobatorias, en 24hrs. se procede a dar de alta en el cuatrimestre _____– ______ 20__, </a:t>
              </a:r>
              <a:r>
                <a:rPr lang="es-ES" sz="1300" dirty="0" smtClean="0">
                  <a:solidFill>
                    <a:srgbClr val="FF0000"/>
                  </a:solidFill>
                  <a:latin typeface="Calibri" pitchFamily="34" charset="0"/>
                </a:rPr>
                <a:t>asegúrate de estar en listas del sistema de información</a:t>
              </a:r>
              <a:r>
                <a:rPr lang="es-ES" sz="1300" dirty="0" smtClean="0">
                  <a:latin typeface="Calibri" pitchFamily="34" charset="0"/>
                </a:rPr>
                <a:t>, </a:t>
              </a:r>
              <a:r>
                <a:rPr lang="es-ES" sz="1300" u="sng" dirty="0" smtClean="0">
                  <a:latin typeface="Calibri" pitchFamily="34" charset="0"/>
                </a:rPr>
                <a:t>confírmalo con tus maestros</a:t>
              </a:r>
              <a:r>
                <a:rPr lang="es-ES" sz="1300" dirty="0" smtClean="0">
                  <a:latin typeface="Calibri" pitchFamily="34" charset="0"/>
                </a:rPr>
                <a:t>, de lo contrario  acude al departamento de Servicios Escolares</a:t>
              </a:r>
              <a:endParaRPr lang="en-US" sz="1300" dirty="0">
                <a:latin typeface="Calibri" pitchFamily="34" charset="0"/>
              </a:endParaRPr>
            </a:p>
          </p:txBody>
        </p:sp>
        <p:sp>
          <p:nvSpPr>
            <p:cNvPr id="17" name="16 CuadroTexto"/>
            <p:cNvSpPr txBox="1"/>
            <p:nvPr/>
          </p:nvSpPr>
          <p:spPr>
            <a:xfrm>
              <a:off x="2475899" y="3346290"/>
              <a:ext cx="5040560" cy="1085682"/>
            </a:xfrm>
            <a:prstGeom prst="rect">
              <a:avLst/>
            </a:prstGeom>
            <a:noFill/>
            <a:ln>
              <a:solidFill>
                <a:srgbClr val="006600">
                  <a:alpha val="41000"/>
                </a:srgbClr>
              </a:solidFill>
            </a:ln>
          </p:spPr>
          <p:txBody>
            <a:bodyPr wrap="square" lIns="267462" tIns="133731" rIns="267462" bIns="133731" rtlCol="0">
              <a:spAutoFit/>
            </a:bodyPr>
            <a:lstStyle/>
            <a:p>
              <a:pPr algn="ctr"/>
              <a:r>
                <a:rPr lang="es-ES" sz="1300" dirty="0" smtClean="0">
                  <a:latin typeface="Calibri" pitchFamily="34" charset="0"/>
                </a:rPr>
                <a:t>De NO contar con </a:t>
              </a:r>
              <a:r>
                <a:rPr lang="es-ES" sz="1300" b="1" dirty="0" smtClean="0">
                  <a:solidFill>
                    <a:srgbClr val="00B050"/>
                  </a:solidFill>
                  <a:latin typeface="Calibri" pitchFamily="34" charset="0"/>
                </a:rPr>
                <a:t>adeudos</a:t>
              </a:r>
              <a:r>
                <a:rPr lang="es-ES" sz="1300" dirty="0" smtClean="0">
                  <a:latin typeface="Calibri" pitchFamily="34" charset="0"/>
                </a:rPr>
                <a:t> y materias reprobadas o sin calificación procede a realizar el  pago correspondiente en </a:t>
              </a:r>
              <a:r>
                <a:rPr lang="es-ES" sz="1300" b="1" dirty="0" smtClean="0">
                  <a:solidFill>
                    <a:srgbClr val="FF0000"/>
                  </a:solidFill>
                  <a:latin typeface="Calibri" pitchFamily="34" charset="0"/>
                </a:rPr>
                <a:t>BANORTE</a:t>
              </a:r>
              <a:r>
                <a:rPr lang="es-ES" sz="1300" b="1" dirty="0" smtClean="0">
                  <a:solidFill>
                    <a:srgbClr val="00B050"/>
                  </a:solidFill>
                  <a:latin typeface="Calibri" pitchFamily="34" charset="0"/>
                </a:rPr>
                <a:t> en tu línea de captura personal </a:t>
              </a:r>
              <a:r>
                <a:rPr lang="es-ES" sz="1300" b="1" dirty="0" smtClean="0">
                  <a:solidFill>
                    <a:srgbClr val="FF0000"/>
                  </a:solidFill>
                  <a:latin typeface="Calibri" pitchFamily="34" charset="0"/>
                </a:rPr>
                <a:t>(si lo aplicas a otra cuenta no será válido).</a:t>
              </a:r>
              <a:endParaRPr lang="en-US" sz="1300" b="1" dirty="0">
                <a:solidFill>
                  <a:srgbClr val="FF0000"/>
                </a:solidFill>
                <a:latin typeface="Calibri" pitchFamily="34" charset="0"/>
              </a:endParaRPr>
            </a:p>
          </p:txBody>
        </p:sp>
        <p:sp>
          <p:nvSpPr>
            <p:cNvPr id="18" name="17 CuadroTexto"/>
            <p:cNvSpPr txBox="1"/>
            <p:nvPr/>
          </p:nvSpPr>
          <p:spPr>
            <a:xfrm>
              <a:off x="2555774" y="6076451"/>
              <a:ext cx="4960685" cy="670183"/>
            </a:xfrm>
            <a:prstGeom prst="rect">
              <a:avLst/>
            </a:prstGeom>
            <a:noFill/>
            <a:ln>
              <a:solidFill>
                <a:srgbClr val="006600">
                  <a:alpha val="41000"/>
                </a:srgbClr>
              </a:solidFill>
            </a:ln>
          </p:spPr>
          <p:txBody>
            <a:bodyPr wrap="square" lIns="267462" tIns="133731" rIns="267462" bIns="133731" rtlCol="0">
              <a:spAutoFit/>
            </a:bodyPr>
            <a:lstStyle/>
            <a:p>
              <a:pPr algn="ctr"/>
              <a:r>
                <a:rPr lang="es-ES" sz="1300" dirty="0" smtClean="0">
                  <a:latin typeface="Calibri" pitchFamily="34" charset="0"/>
                </a:rPr>
                <a:t>Con esto finalizas tu proceso de reinscripción, consulta tu cuenta del sistema de información SITO para que verifiques tus datos.</a:t>
              </a:r>
              <a:endParaRPr lang="en-US" sz="1300" dirty="0">
                <a:latin typeface="Calibri" pitchFamily="34" charset="0"/>
              </a:endParaRPr>
            </a:p>
          </p:txBody>
        </p:sp>
        <p:cxnSp>
          <p:nvCxnSpPr>
            <p:cNvPr id="19" name="18 Conector recto de flecha"/>
            <p:cNvCxnSpPr/>
            <p:nvPr/>
          </p:nvCxnSpPr>
          <p:spPr>
            <a:xfrm>
              <a:off x="1858002" y="2068662"/>
              <a:ext cx="358814" cy="524"/>
            </a:xfrm>
            <a:prstGeom prst="straightConnector1">
              <a:avLst/>
            </a:prstGeom>
            <a:ln>
              <a:solidFill>
                <a:srgbClr val="006600"/>
              </a:solidFill>
              <a:tailEnd type="arrow"/>
            </a:ln>
          </p:spPr>
          <p:style>
            <a:lnRef idx="1">
              <a:schemeClr val="accent1"/>
            </a:lnRef>
            <a:fillRef idx="0">
              <a:schemeClr val="accent1"/>
            </a:fillRef>
            <a:effectRef idx="0">
              <a:schemeClr val="accent1"/>
            </a:effectRef>
            <a:fontRef idx="minor">
              <a:schemeClr val="tx1"/>
            </a:fontRef>
          </p:style>
        </p:cxnSp>
        <p:grpSp>
          <p:nvGrpSpPr>
            <p:cNvPr id="3" name="62 Grupo"/>
            <p:cNvGrpSpPr/>
            <p:nvPr/>
          </p:nvGrpSpPr>
          <p:grpSpPr>
            <a:xfrm>
              <a:off x="1732286" y="2964729"/>
              <a:ext cx="607466" cy="589519"/>
              <a:chOff x="14973304" y="10965298"/>
              <a:chExt cx="1071570" cy="1785953"/>
            </a:xfrm>
          </p:grpSpPr>
          <p:cxnSp>
            <p:nvCxnSpPr>
              <p:cNvPr id="33" name="32 Conector recto de flecha"/>
              <p:cNvCxnSpPr/>
              <p:nvPr/>
            </p:nvCxnSpPr>
            <p:spPr>
              <a:xfrm rot="5400000">
                <a:off x="14080403" y="11858200"/>
                <a:ext cx="1785952" cy="149"/>
              </a:xfrm>
              <a:prstGeom prst="straightConnector1">
                <a:avLst/>
              </a:prstGeom>
              <a:ln>
                <a:solidFill>
                  <a:srgbClr val="006600"/>
                </a:solidFill>
                <a:tailEnd type="arrow"/>
              </a:ln>
            </p:spPr>
            <p:style>
              <a:lnRef idx="1">
                <a:schemeClr val="accent1"/>
              </a:lnRef>
              <a:fillRef idx="0">
                <a:schemeClr val="accent1"/>
              </a:fillRef>
              <a:effectRef idx="0">
                <a:schemeClr val="accent1"/>
              </a:effectRef>
              <a:fontRef idx="minor">
                <a:schemeClr val="tx1"/>
              </a:fontRef>
            </p:style>
          </p:cxnSp>
          <p:cxnSp>
            <p:nvCxnSpPr>
              <p:cNvPr id="34" name="33 Conector recto"/>
              <p:cNvCxnSpPr/>
              <p:nvPr/>
            </p:nvCxnSpPr>
            <p:spPr>
              <a:xfrm>
                <a:off x="14973304" y="10965298"/>
                <a:ext cx="1071570" cy="1588"/>
              </a:xfrm>
              <a:prstGeom prst="line">
                <a:avLst/>
              </a:prstGeom>
              <a:ln>
                <a:solidFill>
                  <a:srgbClr val="006600"/>
                </a:solidFill>
              </a:ln>
            </p:spPr>
            <p:style>
              <a:lnRef idx="1">
                <a:schemeClr val="accent1"/>
              </a:lnRef>
              <a:fillRef idx="0">
                <a:schemeClr val="accent1"/>
              </a:fillRef>
              <a:effectRef idx="0">
                <a:schemeClr val="accent1"/>
              </a:effectRef>
              <a:fontRef idx="minor">
                <a:schemeClr val="tx1"/>
              </a:fontRef>
            </p:style>
          </p:cxnSp>
        </p:grpSp>
        <p:sp>
          <p:nvSpPr>
            <p:cNvPr id="22" name="21 CuadroTexto"/>
            <p:cNvSpPr txBox="1"/>
            <p:nvPr/>
          </p:nvSpPr>
          <p:spPr>
            <a:xfrm>
              <a:off x="2555774" y="2492896"/>
              <a:ext cx="4680522" cy="870238"/>
            </a:xfrm>
            <a:prstGeom prst="rect">
              <a:avLst/>
            </a:prstGeom>
            <a:noFill/>
            <a:ln>
              <a:solidFill>
                <a:srgbClr val="006600">
                  <a:alpha val="41000"/>
                </a:srgbClr>
              </a:solidFill>
            </a:ln>
          </p:spPr>
          <p:txBody>
            <a:bodyPr wrap="square" lIns="267462" tIns="133731" rIns="267462" bIns="133731" rtlCol="0">
              <a:spAutoFit/>
            </a:bodyPr>
            <a:lstStyle/>
            <a:p>
              <a:pPr algn="ctr"/>
              <a:r>
                <a:rPr lang="es-ES" sz="1300" dirty="0" smtClean="0">
                  <a:latin typeface="Calibri" pitchFamily="34" charset="0"/>
                </a:rPr>
                <a:t>Verifica que cuentes con las asignaturas </a:t>
              </a:r>
              <a:r>
                <a:rPr lang="es-ES" sz="1300" b="1" dirty="0" smtClean="0">
                  <a:solidFill>
                    <a:srgbClr val="00B050"/>
                  </a:solidFill>
                  <a:latin typeface="Calibri" pitchFamily="34" charset="0"/>
                </a:rPr>
                <a:t>aprobadas</a:t>
              </a:r>
              <a:r>
                <a:rPr lang="es-ES" sz="1300" dirty="0" smtClean="0">
                  <a:latin typeface="Calibri" pitchFamily="34" charset="0"/>
                </a:rPr>
                <a:t> del cuatrimestre que termino. </a:t>
              </a:r>
            </a:p>
            <a:p>
              <a:pPr algn="ctr"/>
              <a:r>
                <a:rPr lang="es-ES" sz="1300" dirty="0" smtClean="0">
                  <a:latin typeface="Calibri" pitchFamily="34" charset="0"/>
                </a:rPr>
                <a:t>ser “Alumno Regular”  en el sistema de información </a:t>
              </a:r>
              <a:endParaRPr lang="en-US" sz="1300" dirty="0">
                <a:latin typeface="Calibri" pitchFamily="34" charset="0"/>
              </a:endParaRPr>
            </a:p>
          </p:txBody>
        </p:sp>
        <p:pic>
          <p:nvPicPr>
            <p:cNvPr id="23" name="Picture 5"/>
            <p:cNvPicPr>
              <a:picLocks noChangeAspect="1" noChangeArrowheads="1"/>
            </p:cNvPicPr>
            <p:nvPr/>
          </p:nvPicPr>
          <p:blipFill>
            <a:blip r:embed="rId2" cstate="print"/>
            <a:srcRect/>
            <a:stretch>
              <a:fillRect/>
            </a:stretch>
          </p:blipFill>
          <p:spPr bwMode="auto">
            <a:xfrm>
              <a:off x="7454659" y="2776084"/>
              <a:ext cx="1149789" cy="542356"/>
            </a:xfrm>
            <a:prstGeom prst="rect">
              <a:avLst/>
            </a:prstGeom>
            <a:noFill/>
            <a:ln w="9525">
              <a:noFill/>
              <a:miter lim="800000"/>
              <a:headEnd/>
              <a:tailEnd/>
            </a:ln>
            <a:effectLst/>
          </p:spPr>
        </p:pic>
        <p:cxnSp>
          <p:nvCxnSpPr>
            <p:cNvPr id="27" name="26 Conector recto de flecha"/>
            <p:cNvCxnSpPr/>
            <p:nvPr/>
          </p:nvCxnSpPr>
          <p:spPr>
            <a:xfrm>
              <a:off x="2052946" y="4096604"/>
              <a:ext cx="358814" cy="524"/>
            </a:xfrm>
            <a:prstGeom prst="straightConnector1">
              <a:avLst/>
            </a:prstGeom>
            <a:ln>
              <a:solidFill>
                <a:srgbClr val="006600"/>
              </a:solidFill>
              <a:tailEnd type="arrow"/>
            </a:ln>
          </p:spPr>
          <p:style>
            <a:lnRef idx="1">
              <a:schemeClr val="accent1"/>
            </a:lnRef>
            <a:fillRef idx="0">
              <a:schemeClr val="accent1"/>
            </a:fillRef>
            <a:effectRef idx="0">
              <a:schemeClr val="accent1"/>
            </a:effectRef>
            <a:fontRef idx="minor">
              <a:schemeClr val="tx1"/>
            </a:fontRef>
          </p:style>
        </p:cxnSp>
        <p:grpSp>
          <p:nvGrpSpPr>
            <p:cNvPr id="40" name="39 Grupo"/>
            <p:cNvGrpSpPr/>
            <p:nvPr/>
          </p:nvGrpSpPr>
          <p:grpSpPr>
            <a:xfrm>
              <a:off x="8100392" y="4077072"/>
              <a:ext cx="283569" cy="825325"/>
              <a:chOff x="7851667" y="4073022"/>
              <a:chExt cx="283569" cy="825325"/>
            </a:xfrm>
          </p:grpSpPr>
          <p:cxnSp>
            <p:nvCxnSpPr>
              <p:cNvPr id="28" name="27 Conector recto de flecha"/>
              <p:cNvCxnSpPr/>
              <p:nvPr/>
            </p:nvCxnSpPr>
            <p:spPr>
              <a:xfrm rot="5400000">
                <a:off x="7722531" y="4485643"/>
                <a:ext cx="825325" cy="84"/>
              </a:xfrm>
              <a:prstGeom prst="straightConnector1">
                <a:avLst/>
              </a:prstGeom>
              <a:ln>
                <a:solidFill>
                  <a:srgbClr val="006600"/>
                </a:solidFill>
                <a:tailEnd type="arrow"/>
              </a:ln>
            </p:spPr>
            <p:style>
              <a:lnRef idx="1">
                <a:schemeClr val="accent1"/>
              </a:lnRef>
              <a:fillRef idx="0">
                <a:schemeClr val="accent1"/>
              </a:fillRef>
              <a:effectRef idx="0">
                <a:schemeClr val="accent1"/>
              </a:effectRef>
              <a:fontRef idx="minor">
                <a:schemeClr val="tx1"/>
              </a:fontRef>
            </p:style>
          </p:cxnSp>
          <p:cxnSp>
            <p:nvCxnSpPr>
              <p:cNvPr id="29" name="28 Conector recto"/>
              <p:cNvCxnSpPr/>
              <p:nvPr/>
            </p:nvCxnSpPr>
            <p:spPr>
              <a:xfrm>
                <a:off x="7851667" y="4073023"/>
                <a:ext cx="283484" cy="524"/>
              </a:xfrm>
              <a:prstGeom prst="line">
                <a:avLst/>
              </a:prstGeom>
              <a:ln>
                <a:solidFill>
                  <a:srgbClr val="006600"/>
                </a:solidFill>
              </a:ln>
            </p:spPr>
            <p:style>
              <a:lnRef idx="1">
                <a:schemeClr val="accent1"/>
              </a:lnRef>
              <a:fillRef idx="0">
                <a:schemeClr val="accent1"/>
              </a:fillRef>
              <a:effectRef idx="0">
                <a:schemeClr val="accent1"/>
              </a:effectRef>
              <a:fontRef idx="minor">
                <a:schemeClr val="tx1"/>
              </a:fontRef>
            </p:style>
          </p:cxnSp>
        </p:grpSp>
        <p:cxnSp>
          <p:nvCxnSpPr>
            <p:cNvPr id="30" name="29 Conector recto de flecha"/>
            <p:cNvCxnSpPr/>
            <p:nvPr/>
          </p:nvCxnSpPr>
          <p:spPr>
            <a:xfrm rot="10800000">
              <a:off x="7392996" y="5110574"/>
              <a:ext cx="491372" cy="3144"/>
            </a:xfrm>
            <a:prstGeom prst="straightConnector1">
              <a:avLst/>
            </a:prstGeom>
            <a:ln>
              <a:solidFill>
                <a:srgbClr val="006600"/>
              </a:solidFill>
              <a:tailEnd type="arrow"/>
            </a:ln>
          </p:spPr>
          <p:style>
            <a:lnRef idx="1">
              <a:schemeClr val="accent1"/>
            </a:lnRef>
            <a:fillRef idx="0">
              <a:schemeClr val="accent1"/>
            </a:fillRef>
            <a:effectRef idx="0">
              <a:schemeClr val="accent1"/>
            </a:effectRef>
            <a:fontRef idx="minor">
              <a:schemeClr val="tx1"/>
            </a:fontRef>
          </p:style>
        </p:cxnSp>
        <p:grpSp>
          <p:nvGrpSpPr>
            <p:cNvPr id="49" name="48 Grupo"/>
            <p:cNvGrpSpPr/>
            <p:nvPr/>
          </p:nvGrpSpPr>
          <p:grpSpPr>
            <a:xfrm>
              <a:off x="2124953" y="5373216"/>
              <a:ext cx="358815" cy="731526"/>
              <a:chOff x="1210038" y="5181317"/>
              <a:chExt cx="358815" cy="731526"/>
            </a:xfrm>
          </p:grpSpPr>
          <p:cxnSp>
            <p:nvCxnSpPr>
              <p:cNvPr id="31" name="30 Conector recto"/>
              <p:cNvCxnSpPr/>
              <p:nvPr/>
            </p:nvCxnSpPr>
            <p:spPr>
              <a:xfrm rot="5400000">
                <a:off x="847237" y="5544118"/>
                <a:ext cx="731002" cy="5399"/>
              </a:xfrm>
              <a:prstGeom prst="line">
                <a:avLst/>
              </a:prstGeom>
              <a:ln>
                <a:solidFill>
                  <a:srgbClr val="006600"/>
                </a:solidFill>
              </a:ln>
            </p:spPr>
            <p:style>
              <a:lnRef idx="1">
                <a:schemeClr val="accent1"/>
              </a:lnRef>
              <a:fillRef idx="0">
                <a:schemeClr val="accent1"/>
              </a:fillRef>
              <a:effectRef idx="0">
                <a:schemeClr val="accent1"/>
              </a:effectRef>
              <a:fontRef idx="minor">
                <a:schemeClr val="tx1"/>
              </a:fontRef>
            </p:style>
          </p:cxnSp>
          <p:cxnSp>
            <p:nvCxnSpPr>
              <p:cNvPr id="32" name="31 Conector recto de flecha"/>
              <p:cNvCxnSpPr/>
              <p:nvPr/>
            </p:nvCxnSpPr>
            <p:spPr>
              <a:xfrm>
                <a:off x="1210039" y="5912319"/>
                <a:ext cx="358814" cy="524"/>
              </a:xfrm>
              <a:prstGeom prst="straightConnector1">
                <a:avLst/>
              </a:prstGeom>
              <a:ln>
                <a:solidFill>
                  <a:srgbClr val="006600"/>
                </a:solidFill>
                <a:tailEnd type="arrow"/>
              </a:ln>
            </p:spPr>
            <p:style>
              <a:lnRef idx="1">
                <a:schemeClr val="accent1"/>
              </a:lnRef>
              <a:fillRef idx="0">
                <a:schemeClr val="accent1"/>
              </a:fillRef>
              <a:effectRef idx="0">
                <a:schemeClr val="accent1"/>
              </a:effectRef>
              <a:fontRef idx="minor">
                <a:schemeClr val="tx1"/>
              </a:fontRef>
            </p:style>
          </p:cxnSp>
        </p:grpSp>
        <p:grpSp>
          <p:nvGrpSpPr>
            <p:cNvPr id="41" name="40 Grupo"/>
            <p:cNvGrpSpPr/>
            <p:nvPr/>
          </p:nvGrpSpPr>
          <p:grpSpPr>
            <a:xfrm>
              <a:off x="7452320" y="1988840"/>
              <a:ext cx="283569" cy="825325"/>
              <a:chOff x="7851667" y="4073022"/>
              <a:chExt cx="283569" cy="825325"/>
            </a:xfrm>
          </p:grpSpPr>
          <p:cxnSp>
            <p:nvCxnSpPr>
              <p:cNvPr id="42" name="41 Conector recto de flecha"/>
              <p:cNvCxnSpPr/>
              <p:nvPr/>
            </p:nvCxnSpPr>
            <p:spPr>
              <a:xfrm rot="5400000">
                <a:off x="7722531" y="4485643"/>
                <a:ext cx="825325" cy="84"/>
              </a:xfrm>
              <a:prstGeom prst="straightConnector1">
                <a:avLst/>
              </a:prstGeom>
              <a:ln>
                <a:solidFill>
                  <a:srgbClr val="006600"/>
                </a:solidFill>
                <a:tailEnd type="arrow"/>
              </a:ln>
            </p:spPr>
            <p:style>
              <a:lnRef idx="1">
                <a:schemeClr val="accent1"/>
              </a:lnRef>
              <a:fillRef idx="0">
                <a:schemeClr val="accent1"/>
              </a:fillRef>
              <a:effectRef idx="0">
                <a:schemeClr val="accent1"/>
              </a:effectRef>
              <a:fontRef idx="minor">
                <a:schemeClr val="tx1"/>
              </a:fontRef>
            </p:style>
          </p:cxnSp>
          <p:cxnSp>
            <p:nvCxnSpPr>
              <p:cNvPr id="43" name="42 Conector recto"/>
              <p:cNvCxnSpPr/>
              <p:nvPr/>
            </p:nvCxnSpPr>
            <p:spPr>
              <a:xfrm>
                <a:off x="7851667" y="4073023"/>
                <a:ext cx="283484" cy="524"/>
              </a:xfrm>
              <a:prstGeom prst="line">
                <a:avLst/>
              </a:prstGeom>
              <a:ln>
                <a:solidFill>
                  <a:srgbClr val="006600"/>
                </a:solidFill>
              </a:ln>
            </p:spPr>
            <p:style>
              <a:lnRef idx="1">
                <a:schemeClr val="accent1"/>
              </a:lnRef>
              <a:fillRef idx="0">
                <a:schemeClr val="accent1"/>
              </a:fillRef>
              <a:effectRef idx="0">
                <a:schemeClr val="accent1"/>
              </a:effectRef>
              <a:fontRef idx="minor">
                <a:schemeClr val="tx1"/>
              </a:fontRef>
            </p:style>
          </p:cxnSp>
        </p:grpSp>
        <p:cxnSp>
          <p:nvCxnSpPr>
            <p:cNvPr id="44" name="43 Conector recto de flecha"/>
            <p:cNvCxnSpPr/>
            <p:nvPr/>
          </p:nvCxnSpPr>
          <p:spPr>
            <a:xfrm flipH="1">
              <a:off x="7236296" y="3140968"/>
              <a:ext cx="216024" cy="0"/>
            </a:xfrm>
            <a:prstGeom prst="straightConnector1">
              <a:avLst/>
            </a:prstGeom>
            <a:ln>
              <a:solidFill>
                <a:srgbClr val="006600"/>
              </a:solidFill>
              <a:tailEnd type="arrow"/>
            </a:ln>
          </p:spPr>
          <p:style>
            <a:lnRef idx="1">
              <a:schemeClr val="accent1"/>
            </a:lnRef>
            <a:fillRef idx="0">
              <a:schemeClr val="accent1"/>
            </a:fillRef>
            <a:effectRef idx="0">
              <a:schemeClr val="accent1"/>
            </a:effectRef>
            <a:fontRef idx="minor">
              <a:schemeClr val="tx1"/>
            </a:fontRef>
          </p:style>
        </p:cxnSp>
      </p:grpSp>
      <p:sp>
        <p:nvSpPr>
          <p:cNvPr id="54" name="53 CuadroTexto"/>
          <p:cNvSpPr txBox="1"/>
          <p:nvPr/>
        </p:nvSpPr>
        <p:spPr>
          <a:xfrm>
            <a:off x="6119664" y="6377553"/>
            <a:ext cx="3024336" cy="507831"/>
          </a:xfrm>
          <a:prstGeom prst="rect">
            <a:avLst/>
          </a:prstGeom>
          <a:noFill/>
        </p:spPr>
        <p:txBody>
          <a:bodyPr wrap="square" rtlCol="0">
            <a:spAutoFit/>
          </a:bodyPr>
          <a:lstStyle/>
          <a:p>
            <a:pPr algn="r"/>
            <a:r>
              <a:rPr lang="es-ES" sz="900" dirty="0" smtClean="0"/>
              <a:t>Fecha de elaboración 21 de Marzo de 2014 </a:t>
            </a:r>
          </a:p>
          <a:p>
            <a:pPr algn="r"/>
            <a:r>
              <a:rPr lang="es-ES" sz="900" dirty="0" smtClean="0"/>
              <a:t>D-SES-11/R1</a:t>
            </a:r>
            <a:endParaRPr lang="en-US" sz="900" dirty="0" smtClean="0"/>
          </a:p>
          <a:p>
            <a:pPr algn="just"/>
            <a:endParaRPr lang="en-US" sz="900" b="1" dirty="0">
              <a:latin typeface="Century Gothic" pitchFamily="34" charset="0"/>
            </a:endParaRPr>
          </a:p>
        </p:txBody>
      </p:sp>
      <p:sp>
        <p:nvSpPr>
          <p:cNvPr id="45" name="44 CuadroTexto"/>
          <p:cNvSpPr txBox="1"/>
          <p:nvPr/>
        </p:nvSpPr>
        <p:spPr>
          <a:xfrm>
            <a:off x="72008" y="6095037"/>
            <a:ext cx="7740352" cy="646331"/>
          </a:xfrm>
          <a:prstGeom prst="rect">
            <a:avLst/>
          </a:prstGeom>
          <a:noFill/>
        </p:spPr>
        <p:txBody>
          <a:bodyPr wrap="square" rtlCol="0">
            <a:spAutoFit/>
          </a:bodyPr>
          <a:lstStyle/>
          <a:p>
            <a:pPr algn="just"/>
            <a:r>
              <a:rPr lang="es-ES" sz="1200" b="1" dirty="0" smtClean="0">
                <a:solidFill>
                  <a:srgbClr val="FF0000"/>
                </a:solidFill>
                <a:latin typeface="Century Gothic" pitchFamily="34" charset="0"/>
              </a:rPr>
              <a:t>Notas:</a:t>
            </a:r>
          </a:p>
          <a:p>
            <a:pPr algn="just"/>
            <a:r>
              <a:rPr lang="es-ES" sz="1200" b="1" dirty="0" smtClean="0">
                <a:latin typeface="Century Gothic" pitchFamily="34" charset="0"/>
              </a:rPr>
              <a:t>No se aceptarán reinscripciones fuera del plazo establecido</a:t>
            </a:r>
          </a:p>
          <a:p>
            <a:pPr algn="just"/>
            <a:r>
              <a:rPr lang="es-ES" sz="1200" b="1" dirty="0" smtClean="0">
                <a:latin typeface="Century Gothic" pitchFamily="34" charset="0"/>
              </a:rPr>
              <a:t>De no contar con calificaciones no aplica  el pago</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o 11"/>
          <p:cNvGrpSpPr/>
          <p:nvPr/>
        </p:nvGrpSpPr>
        <p:grpSpPr>
          <a:xfrm>
            <a:off x="0" y="54850"/>
            <a:ext cx="8871690" cy="6231755"/>
            <a:chOff x="0" y="54850"/>
            <a:chExt cx="8871690" cy="6231755"/>
          </a:xfrm>
        </p:grpSpPr>
        <p:pic>
          <p:nvPicPr>
            <p:cNvPr id="5" name="14 Imagen" descr="C:\Users\portatil\Desktop\logoutzac.jpg"/>
            <p:cNvPicPr/>
            <p:nvPr/>
          </p:nvPicPr>
          <p:blipFill>
            <a:blip r:embed="rId2" cstate="print">
              <a:clrChange>
                <a:clrFrom>
                  <a:srgbClr val="FFFFFF"/>
                </a:clrFrom>
                <a:clrTo>
                  <a:srgbClr val="FFFFFF">
                    <a:alpha val="0"/>
                  </a:srgbClr>
                </a:clrTo>
              </a:clrChange>
            </a:blip>
            <a:srcRect/>
            <a:stretch>
              <a:fillRect/>
            </a:stretch>
          </p:blipFill>
          <p:spPr bwMode="auto">
            <a:xfrm>
              <a:off x="104138" y="184382"/>
              <a:ext cx="1016124" cy="1052677"/>
            </a:xfrm>
            <a:prstGeom prst="rect">
              <a:avLst/>
            </a:prstGeom>
            <a:noFill/>
            <a:ln w="9525">
              <a:noFill/>
              <a:miter lim="800000"/>
              <a:headEnd/>
              <a:tailEnd/>
            </a:ln>
          </p:spPr>
        </p:pic>
        <p:pic>
          <p:nvPicPr>
            <p:cNvPr id="6" name="Picture 6" descr="C:\Documents and Settings\Wendy\Escritorio\logo-calidad.gif"/>
            <p:cNvPicPr>
              <a:picLocks noChangeAspect="1" noChangeArrowheads="1"/>
            </p:cNvPicPr>
            <p:nvPr/>
          </p:nvPicPr>
          <p:blipFill>
            <a:blip r:embed="rId3" cstate="print"/>
            <a:srcRect/>
            <a:stretch>
              <a:fillRect/>
            </a:stretch>
          </p:blipFill>
          <p:spPr bwMode="auto">
            <a:xfrm>
              <a:off x="7524328" y="116632"/>
              <a:ext cx="1347362" cy="1314094"/>
            </a:xfrm>
            <a:prstGeom prst="rect">
              <a:avLst/>
            </a:prstGeom>
            <a:noFill/>
          </p:spPr>
        </p:pic>
        <p:sp>
          <p:nvSpPr>
            <p:cNvPr id="7" name="Rectángulo 6"/>
            <p:cNvSpPr/>
            <p:nvPr/>
          </p:nvSpPr>
          <p:spPr>
            <a:xfrm>
              <a:off x="322512" y="54850"/>
              <a:ext cx="7776864" cy="938719"/>
            </a:xfrm>
            <a:prstGeom prst="rect">
              <a:avLst/>
            </a:prstGeom>
            <a:noFill/>
          </p:spPr>
          <p:txBody>
            <a:bodyPr wrap="square" lIns="91440" tIns="45720" rIns="91440" bIns="45720">
              <a:spAutoFit/>
            </a:bodyPr>
            <a:lstStyle/>
            <a:p>
              <a:pPr algn="ctr"/>
              <a:r>
                <a:rPr lang="es-ES" sz="55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Cuenta del Banco</a:t>
              </a:r>
              <a:endParaRPr lang="es-ES" sz="55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8" name="Rectángulo 7"/>
            <p:cNvSpPr/>
            <p:nvPr/>
          </p:nvSpPr>
          <p:spPr>
            <a:xfrm>
              <a:off x="0" y="2916812"/>
              <a:ext cx="8172399" cy="707886"/>
            </a:xfrm>
            <a:prstGeom prst="rect">
              <a:avLst/>
            </a:prstGeom>
            <a:noFill/>
          </p:spPr>
          <p:txBody>
            <a:bodyPr wrap="square" lIns="91440" tIns="45720" rIns="91440" bIns="45720">
              <a:spAutoFit/>
            </a:bodyPr>
            <a:lstStyle/>
            <a:p>
              <a:pPr algn="ctr"/>
              <a:r>
                <a:rPr lang="es-MX" sz="2000" b="1" dirty="0" smtClean="0">
                  <a:ln w="12700">
                    <a:solidFill>
                      <a:schemeClr val="accent1"/>
                    </a:solidFill>
                    <a:prstDash val="solid"/>
                  </a:ln>
                  <a:solidFill>
                    <a:schemeClr val="accent4">
                      <a:lumMod val="60000"/>
                      <a:lumOff val="40000"/>
                    </a:schemeClr>
                  </a:solidFill>
                  <a:effectLst>
                    <a:outerShdw dist="38100" dir="2640000" algn="bl" rotWithShape="0">
                      <a:schemeClr val="accent1"/>
                    </a:outerShdw>
                  </a:effectLst>
                  <a:latin typeface="Aharoni" panose="02010803020104030203" pitchFamily="2" charset="-79"/>
                  <a:cs typeface="Aharoni" panose="02010803020104030203" pitchFamily="2" charset="-79"/>
                </a:rPr>
                <a:t>Consulta tú </a:t>
              </a:r>
              <a:r>
                <a:rPr lang="es-MX" sz="2000" b="1" dirty="0">
                  <a:ln w="12700">
                    <a:solidFill>
                      <a:schemeClr val="accent1"/>
                    </a:solidFill>
                    <a:prstDash val="solid"/>
                  </a:ln>
                  <a:solidFill>
                    <a:schemeClr val="accent4">
                      <a:lumMod val="60000"/>
                      <a:lumOff val="40000"/>
                    </a:schemeClr>
                  </a:solidFill>
                  <a:effectLst>
                    <a:outerShdw dist="38100" dir="2640000" algn="bl" rotWithShape="0">
                      <a:schemeClr val="accent1"/>
                    </a:outerShdw>
                  </a:effectLst>
                  <a:latin typeface="Aharoni" panose="02010803020104030203" pitchFamily="2" charset="-79"/>
                  <a:cs typeface="Aharoni" panose="02010803020104030203" pitchFamily="2" charset="-79"/>
                </a:rPr>
                <a:t>número de </a:t>
              </a:r>
              <a:r>
                <a:rPr lang="es-MX" sz="2000" b="1" dirty="0" smtClean="0">
                  <a:ln w="12700">
                    <a:solidFill>
                      <a:schemeClr val="accent1"/>
                    </a:solidFill>
                    <a:prstDash val="solid"/>
                  </a:ln>
                  <a:solidFill>
                    <a:schemeClr val="accent4">
                      <a:lumMod val="60000"/>
                      <a:lumOff val="40000"/>
                    </a:schemeClr>
                  </a:solidFill>
                  <a:effectLst>
                    <a:outerShdw dist="38100" dir="2640000" algn="bl" rotWithShape="0">
                      <a:schemeClr val="accent1"/>
                    </a:outerShdw>
                  </a:effectLst>
                  <a:latin typeface="Aharoni" panose="02010803020104030203" pitchFamily="2" charset="-79"/>
                  <a:cs typeface="Aharoni" panose="02010803020104030203" pitchFamily="2" charset="-79"/>
                </a:rPr>
                <a:t>cuenta para pagar en el banco, no </a:t>
              </a:r>
              <a:r>
                <a:rPr lang="es-MX" sz="2000" b="1" dirty="0">
                  <a:ln w="12700">
                    <a:solidFill>
                      <a:schemeClr val="accent1"/>
                    </a:solidFill>
                    <a:prstDash val="solid"/>
                  </a:ln>
                  <a:solidFill>
                    <a:schemeClr val="accent4">
                      <a:lumMod val="60000"/>
                      <a:lumOff val="40000"/>
                    </a:schemeClr>
                  </a:solidFill>
                  <a:effectLst>
                    <a:outerShdw dist="38100" dir="2640000" algn="bl" rotWithShape="0">
                      <a:schemeClr val="accent1"/>
                    </a:outerShdw>
                  </a:effectLst>
                  <a:latin typeface="Aharoni" panose="02010803020104030203" pitchFamily="2" charset="-79"/>
                  <a:cs typeface="Aharoni" panose="02010803020104030203" pitchFamily="2" charset="-79"/>
                </a:rPr>
                <a:t>te quedes fuera del </a:t>
              </a:r>
              <a:r>
                <a:rPr lang="es-MX" sz="2000" b="1" dirty="0" smtClean="0">
                  <a:ln w="12700">
                    <a:solidFill>
                      <a:schemeClr val="accent1"/>
                    </a:solidFill>
                    <a:prstDash val="solid"/>
                  </a:ln>
                  <a:solidFill>
                    <a:schemeClr val="accent4">
                      <a:lumMod val="60000"/>
                      <a:lumOff val="40000"/>
                    </a:schemeClr>
                  </a:solidFill>
                  <a:effectLst>
                    <a:outerShdw dist="38100" dir="2640000" algn="bl" rotWithShape="0">
                      <a:schemeClr val="accent1"/>
                    </a:outerShdw>
                  </a:effectLst>
                  <a:latin typeface="Aharoni" panose="02010803020104030203" pitchFamily="2" charset="-79"/>
                  <a:cs typeface="Aharoni" panose="02010803020104030203" pitchFamily="2" charset="-79"/>
                </a:rPr>
                <a:t>cuatrimestre _____– ______ 20__.</a:t>
              </a:r>
            </a:p>
          </p:txBody>
        </p:sp>
        <p:sp>
          <p:nvSpPr>
            <p:cNvPr id="9" name="Rectángulo 8"/>
            <p:cNvSpPr/>
            <p:nvPr/>
          </p:nvSpPr>
          <p:spPr>
            <a:xfrm>
              <a:off x="444641" y="3565806"/>
              <a:ext cx="7210093" cy="400110"/>
            </a:xfrm>
            <a:prstGeom prst="rect">
              <a:avLst/>
            </a:prstGeom>
            <a:noFill/>
          </p:spPr>
          <p:txBody>
            <a:bodyPr wrap="square" lIns="91440" tIns="45720" rIns="91440" bIns="45720">
              <a:spAutoFit/>
            </a:bodyPr>
            <a:lstStyle/>
            <a:p>
              <a:pPr algn="ctr"/>
              <a:r>
                <a:rPr lang="es-MX" sz="2000" b="1" u="sng" dirty="0" smtClean="0">
                  <a:ln w="12700">
                    <a:solidFill>
                      <a:schemeClr val="accent1"/>
                    </a:solidFill>
                    <a:prstDash val="solid"/>
                  </a:ln>
                  <a:solidFill>
                    <a:srgbClr val="82C836"/>
                  </a:solidFill>
                  <a:effectLst>
                    <a:outerShdw dist="38100" dir="2640000" algn="bl" rotWithShape="0">
                      <a:schemeClr val="accent1"/>
                    </a:outerShdw>
                  </a:effectLst>
                  <a:latin typeface="Century Gothic" pitchFamily="34" charset="0"/>
                </a:rPr>
                <a:t>Recuerda </a:t>
              </a:r>
              <a:r>
                <a:rPr lang="es-MX" sz="2000" b="1" u="sng" dirty="0">
                  <a:ln w="12700">
                    <a:solidFill>
                      <a:schemeClr val="accent1"/>
                    </a:solidFill>
                    <a:prstDash val="solid"/>
                  </a:ln>
                  <a:solidFill>
                    <a:srgbClr val="82C836"/>
                  </a:solidFill>
                  <a:effectLst>
                    <a:outerShdw dist="38100" dir="2640000" algn="bl" rotWithShape="0">
                      <a:schemeClr val="accent1"/>
                    </a:outerShdw>
                  </a:effectLst>
                  <a:latin typeface="Century Gothic" pitchFamily="34" charset="0"/>
                </a:rPr>
                <a:t>que el NÚMERO de cuenta es </a:t>
              </a:r>
              <a:r>
                <a:rPr lang="es-MX" sz="2000" b="1" u="sng" dirty="0" smtClean="0">
                  <a:ln w="12700">
                    <a:solidFill>
                      <a:schemeClr val="accent1"/>
                    </a:solidFill>
                    <a:prstDash val="solid"/>
                  </a:ln>
                  <a:solidFill>
                    <a:srgbClr val="82C836"/>
                  </a:solidFill>
                  <a:effectLst>
                    <a:outerShdw dist="38100" dir="2640000" algn="bl" rotWithShape="0">
                      <a:schemeClr val="accent1"/>
                    </a:outerShdw>
                  </a:effectLst>
                  <a:latin typeface="Century Gothic" pitchFamily="34" charset="0"/>
                </a:rPr>
                <a:t>PERSONAL</a:t>
              </a:r>
            </a:p>
          </p:txBody>
        </p:sp>
        <p:grpSp>
          <p:nvGrpSpPr>
            <p:cNvPr id="10" name="Grupo 9"/>
            <p:cNvGrpSpPr/>
            <p:nvPr/>
          </p:nvGrpSpPr>
          <p:grpSpPr>
            <a:xfrm>
              <a:off x="1876399" y="1053234"/>
              <a:ext cx="4351785" cy="1961397"/>
              <a:chOff x="1876399" y="862362"/>
              <a:chExt cx="4381500" cy="2134763"/>
            </a:xfrm>
          </p:grpSpPr>
          <p:pic>
            <p:nvPicPr>
              <p:cNvPr id="19" name="Picture 2" descr="http://i1.wp.com/pamaracaibo.com.ve/wp-content/uploads/2015/04/Usuario-computadora.jpg?resize=460%2C257"/>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876399" y="862362"/>
                <a:ext cx="4381500" cy="2134763"/>
              </a:xfrm>
              <a:prstGeom prst="rect">
                <a:avLst/>
              </a:prstGeom>
              <a:noFill/>
              <a:extLst>
                <a:ext uri="{909E8E84-426E-40dd-AFC4-6F175D3DCCD1}">
                  <a14:hiddenFill xmlns:a14="http://schemas.microsoft.com/office/drawing/2010/main" xmlns="">
                    <a:solidFill>
                      <a:srgbClr val="FFFFFF"/>
                    </a:solidFill>
                  </a14:hiddenFill>
                </a:ext>
              </a:extLst>
            </p:spPr>
          </p:pic>
          <p:pic>
            <p:nvPicPr>
              <p:cNvPr id="20" name="Imagen 19"/>
              <p:cNvPicPr>
                <a:picLocks noChangeAspect="1"/>
              </p:cNvPicPr>
              <p:nvPr/>
            </p:nvPicPr>
            <p:blipFill rotWithShape="1">
              <a:blip r:embed="rId5" cstate="print"/>
              <a:srcRect l="14081" t="14765" r="41189" b="46682"/>
              <a:stretch/>
            </p:blipFill>
            <p:spPr>
              <a:xfrm>
                <a:off x="3147791" y="1056519"/>
                <a:ext cx="1727274" cy="855360"/>
              </a:xfrm>
              <a:prstGeom prst="rect">
                <a:avLst/>
              </a:prstGeom>
            </p:spPr>
          </p:pic>
        </p:grpSp>
        <p:sp>
          <p:nvSpPr>
            <p:cNvPr id="11" name="CuadroTexto 10"/>
            <p:cNvSpPr txBox="1"/>
            <p:nvPr/>
          </p:nvSpPr>
          <p:spPr>
            <a:xfrm>
              <a:off x="444641" y="5547941"/>
              <a:ext cx="6662527" cy="738664"/>
            </a:xfrm>
            <a:prstGeom prst="rect">
              <a:avLst/>
            </a:prstGeom>
            <a:noFill/>
          </p:spPr>
          <p:txBody>
            <a:bodyPr wrap="square" rtlCol="0">
              <a:spAutoFit/>
            </a:bodyPr>
            <a:lstStyle/>
            <a:p>
              <a:pPr algn="ctr"/>
              <a:r>
                <a:rPr lang="es-MX" sz="1400" dirty="0">
                  <a:solidFill>
                    <a:srgbClr val="339933"/>
                  </a:solidFill>
                </a:rPr>
                <a:t>Tienes hasta el día  </a:t>
              </a:r>
              <a:r>
                <a:rPr lang="es-MX" sz="1400" dirty="0" smtClean="0">
                  <a:solidFill>
                    <a:srgbClr val="339933"/>
                  </a:solidFill>
                </a:rPr>
                <a:t>__ </a:t>
              </a:r>
              <a:r>
                <a:rPr lang="es-MX" sz="1400" dirty="0">
                  <a:solidFill>
                    <a:srgbClr val="339933"/>
                  </a:solidFill>
                </a:rPr>
                <a:t>de </a:t>
              </a:r>
              <a:r>
                <a:rPr lang="es-MX" sz="1400" dirty="0" smtClean="0">
                  <a:solidFill>
                    <a:srgbClr val="339933"/>
                  </a:solidFill>
                </a:rPr>
                <a:t>________ </a:t>
              </a:r>
              <a:r>
                <a:rPr lang="es-MX" sz="1400" dirty="0">
                  <a:solidFill>
                    <a:srgbClr val="339933"/>
                  </a:solidFill>
                </a:rPr>
                <a:t>para que no cause multa, del </a:t>
              </a:r>
              <a:r>
                <a:rPr lang="es-MX" sz="1400" dirty="0" smtClean="0">
                  <a:solidFill>
                    <a:srgbClr val="339933"/>
                  </a:solidFill>
                </a:rPr>
                <a:t>__al  ___ de septiembre CON MULTA </a:t>
              </a:r>
              <a:r>
                <a:rPr lang="es-MX" sz="1400" dirty="0">
                  <a:solidFill>
                    <a:srgbClr val="339933"/>
                  </a:solidFill>
                </a:rPr>
                <a:t>y son últimos días de inscripción, posterior a esto </a:t>
              </a:r>
              <a:r>
                <a:rPr lang="es-MX" sz="1400" dirty="0" smtClean="0">
                  <a:solidFill>
                    <a:srgbClr val="339933"/>
                  </a:solidFill>
                </a:rPr>
                <a:t>NO </a:t>
              </a:r>
              <a:r>
                <a:rPr lang="es-MX" sz="1400" dirty="0">
                  <a:solidFill>
                    <a:srgbClr val="339933"/>
                  </a:solidFill>
                </a:rPr>
                <a:t>se aceptan reinscripciones</a:t>
              </a:r>
            </a:p>
          </p:txBody>
        </p:sp>
        <p:sp>
          <p:nvSpPr>
            <p:cNvPr id="12" name="Rectángulo 11"/>
            <p:cNvSpPr/>
            <p:nvPr/>
          </p:nvSpPr>
          <p:spPr>
            <a:xfrm>
              <a:off x="0" y="4005064"/>
              <a:ext cx="5220072" cy="400110"/>
            </a:xfrm>
            <a:prstGeom prst="rect">
              <a:avLst/>
            </a:prstGeom>
            <a:noFill/>
          </p:spPr>
          <p:txBody>
            <a:bodyPr wrap="square" lIns="91440" tIns="45720" rIns="91440" bIns="45720">
              <a:spAutoFit/>
            </a:bodyPr>
            <a:lstStyle/>
            <a:p>
              <a:pPr algn="ctr"/>
              <a:r>
                <a:rPr lang="es-MX" sz="2000" b="1" dirty="0" smtClean="0">
                  <a:ln w="12700">
                    <a:solidFill>
                      <a:schemeClr val="accent1"/>
                    </a:solidFill>
                    <a:prstDash val="solid"/>
                  </a:ln>
                  <a:solidFill>
                    <a:schemeClr val="accent4">
                      <a:lumMod val="60000"/>
                      <a:lumOff val="40000"/>
                    </a:schemeClr>
                  </a:solidFill>
                  <a:effectLst>
                    <a:outerShdw dist="38100" dir="2640000" algn="bl" rotWithShape="0">
                      <a:schemeClr val="accent1"/>
                    </a:outerShdw>
                  </a:effectLst>
                  <a:latin typeface="Aharoni" panose="02010803020104030203" pitchFamily="2" charset="-79"/>
                  <a:cs typeface="Aharoni" panose="02010803020104030203" pitchFamily="2" charset="-79"/>
                </a:rPr>
                <a:t>Lo </a:t>
              </a:r>
              <a:r>
                <a:rPr lang="es-MX" sz="2000" b="1" dirty="0">
                  <a:ln w="12700">
                    <a:solidFill>
                      <a:schemeClr val="accent1"/>
                    </a:solidFill>
                    <a:prstDash val="solid"/>
                  </a:ln>
                  <a:solidFill>
                    <a:schemeClr val="accent4">
                      <a:lumMod val="60000"/>
                      <a:lumOff val="40000"/>
                    </a:schemeClr>
                  </a:solidFill>
                  <a:effectLst>
                    <a:outerShdw dist="38100" dir="2640000" algn="bl" rotWithShape="0">
                      <a:schemeClr val="accent1"/>
                    </a:outerShdw>
                  </a:effectLst>
                  <a:latin typeface="Aharoni" panose="02010803020104030203" pitchFamily="2" charset="-79"/>
                  <a:cs typeface="Aharoni" panose="02010803020104030203" pitchFamily="2" charset="-79"/>
                </a:rPr>
                <a:t>encuentras en </a:t>
              </a:r>
              <a:r>
                <a:rPr lang="es-MX" sz="2000" b="1" dirty="0" smtClean="0">
                  <a:ln w="12700">
                    <a:solidFill>
                      <a:schemeClr val="accent1"/>
                    </a:solidFill>
                    <a:prstDash val="solid"/>
                  </a:ln>
                  <a:solidFill>
                    <a:schemeClr val="accent4">
                      <a:lumMod val="60000"/>
                      <a:lumOff val="40000"/>
                    </a:schemeClr>
                  </a:solidFill>
                  <a:effectLst>
                    <a:outerShdw dist="38100" dir="2640000" algn="bl" rotWithShape="0">
                      <a:schemeClr val="accent1"/>
                    </a:outerShdw>
                  </a:effectLst>
                  <a:latin typeface="Aharoni" panose="02010803020104030203" pitchFamily="2" charset="-79"/>
                  <a:cs typeface="Aharoni" panose="02010803020104030203" pitchFamily="2" charset="-79"/>
                </a:rPr>
                <a:t>el apartado de </a:t>
              </a:r>
              <a:r>
                <a:rPr lang="es-MX" sz="2000" b="1" dirty="0">
                  <a:ln w="12700">
                    <a:solidFill>
                      <a:schemeClr val="accent1"/>
                    </a:solidFill>
                    <a:prstDash val="solid"/>
                  </a:ln>
                  <a:solidFill>
                    <a:schemeClr val="accent4">
                      <a:lumMod val="60000"/>
                      <a:lumOff val="40000"/>
                    </a:schemeClr>
                  </a:solidFill>
                  <a:effectLst>
                    <a:outerShdw dist="38100" dir="2640000" algn="bl" rotWithShape="0">
                      <a:schemeClr val="accent1"/>
                    </a:outerShdw>
                  </a:effectLst>
                  <a:latin typeface="Aharoni" panose="02010803020104030203" pitchFamily="2" charset="-79"/>
                  <a:cs typeface="Aharoni" panose="02010803020104030203" pitchFamily="2" charset="-79"/>
                </a:rPr>
                <a:t>SITO </a:t>
              </a:r>
              <a:r>
                <a:rPr lang="es-MX" sz="2000" b="1" dirty="0" smtClean="0">
                  <a:ln w="12700">
                    <a:solidFill>
                      <a:schemeClr val="accent1"/>
                    </a:solidFill>
                    <a:prstDash val="solid"/>
                  </a:ln>
                  <a:solidFill>
                    <a:schemeClr val="accent4">
                      <a:lumMod val="60000"/>
                      <a:lumOff val="40000"/>
                    </a:schemeClr>
                  </a:solidFill>
                  <a:effectLst>
                    <a:outerShdw dist="38100" dir="2640000" algn="bl" rotWithShape="0">
                      <a:schemeClr val="accent1"/>
                    </a:outerShdw>
                  </a:effectLst>
                  <a:latin typeface="Aharoni" panose="02010803020104030203" pitchFamily="2" charset="-79"/>
                  <a:cs typeface="Aharoni" panose="02010803020104030203" pitchFamily="2" charset="-79"/>
                </a:rPr>
                <a:t>en</a:t>
              </a:r>
              <a:r>
                <a:rPr lang="es-MX" sz="2000" b="1" dirty="0">
                  <a:ln w="12700">
                    <a:solidFill>
                      <a:schemeClr val="accent1"/>
                    </a:solidFill>
                    <a:prstDash val="solid"/>
                  </a:ln>
                  <a:solidFill>
                    <a:schemeClr val="accent4">
                      <a:lumMod val="60000"/>
                      <a:lumOff val="40000"/>
                    </a:schemeClr>
                  </a:solidFill>
                  <a:effectLst>
                    <a:outerShdw dist="38100" dir="2640000" algn="bl" rotWithShape="0">
                      <a:schemeClr val="accent1"/>
                    </a:outerShdw>
                  </a:effectLst>
                  <a:latin typeface="Aharoni" panose="02010803020104030203" pitchFamily="2" charset="-79"/>
                  <a:cs typeface="Aharoni" panose="02010803020104030203" pitchFamily="2" charset="-79"/>
                </a:rPr>
                <a:t> </a:t>
              </a:r>
              <a:endParaRPr lang="es-MX" sz="2000" b="1" dirty="0" smtClean="0">
                <a:ln w="12700">
                  <a:solidFill>
                    <a:schemeClr val="accent1"/>
                  </a:solidFill>
                  <a:prstDash val="solid"/>
                </a:ln>
                <a:solidFill>
                  <a:schemeClr val="accent4">
                    <a:lumMod val="60000"/>
                    <a:lumOff val="40000"/>
                  </a:schemeClr>
                </a:solidFill>
                <a:effectLst>
                  <a:outerShdw dist="38100" dir="2640000" algn="bl" rotWithShape="0">
                    <a:schemeClr val="accent1"/>
                  </a:outerShdw>
                </a:effectLst>
                <a:latin typeface="Aharoni" panose="02010803020104030203" pitchFamily="2" charset="-79"/>
                <a:cs typeface="Aharoni" panose="02010803020104030203" pitchFamily="2" charset="-79"/>
              </a:endParaRPr>
            </a:p>
          </p:txBody>
        </p:sp>
        <p:grpSp>
          <p:nvGrpSpPr>
            <p:cNvPr id="13" name="Grupo 7"/>
            <p:cNvGrpSpPr/>
            <p:nvPr/>
          </p:nvGrpSpPr>
          <p:grpSpPr>
            <a:xfrm>
              <a:off x="5278391" y="4088144"/>
              <a:ext cx="1993321" cy="1224136"/>
              <a:chOff x="5261399" y="4210817"/>
              <a:chExt cx="1993321" cy="1224136"/>
            </a:xfrm>
          </p:grpSpPr>
          <p:pic>
            <p:nvPicPr>
              <p:cNvPr id="16" name="Imagen 15"/>
              <p:cNvPicPr>
                <a:picLocks noChangeAspect="1"/>
              </p:cNvPicPr>
              <p:nvPr/>
            </p:nvPicPr>
            <p:blipFill rotWithShape="1">
              <a:blip r:embed="rId6" cstate="print"/>
              <a:srcRect t="25391" r="81746" b="57875"/>
              <a:stretch/>
            </p:blipFill>
            <p:spPr>
              <a:xfrm>
                <a:off x="5474264" y="4210817"/>
                <a:ext cx="1780456" cy="1224136"/>
              </a:xfrm>
              <a:prstGeom prst="rect">
                <a:avLst/>
              </a:prstGeom>
            </p:spPr>
          </p:pic>
          <p:sp>
            <p:nvSpPr>
              <p:cNvPr id="17" name="Flecha derecha 16"/>
              <p:cNvSpPr/>
              <p:nvPr/>
            </p:nvSpPr>
            <p:spPr>
              <a:xfrm>
                <a:off x="5261399" y="4270482"/>
                <a:ext cx="260824" cy="90958"/>
              </a:xfrm>
              <a:prstGeom prst="rightArrow">
                <a:avLst>
                  <a:gd name="adj1" fmla="val 50000"/>
                  <a:gd name="adj2" fmla="val 9886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Elipse 17"/>
              <p:cNvSpPr/>
              <p:nvPr/>
            </p:nvSpPr>
            <p:spPr>
              <a:xfrm>
                <a:off x="5716420" y="4912710"/>
                <a:ext cx="1296144"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sp>
          <p:nvSpPr>
            <p:cNvPr id="14" name="CuadroTexto 13"/>
            <p:cNvSpPr txBox="1"/>
            <p:nvPr/>
          </p:nvSpPr>
          <p:spPr>
            <a:xfrm>
              <a:off x="1043608" y="4653136"/>
              <a:ext cx="3409757" cy="523220"/>
            </a:xfrm>
            <a:prstGeom prst="rect">
              <a:avLst/>
            </a:prstGeom>
            <a:noFill/>
          </p:spPr>
          <p:txBody>
            <a:bodyPr wrap="square" rtlCol="0">
              <a:spAutoFit/>
            </a:bodyPr>
            <a:lstStyle/>
            <a:p>
              <a:pPr algn="ctr"/>
              <a:r>
                <a:rPr lang="es-MX" sz="1400" dirty="0" smtClean="0">
                  <a:solidFill>
                    <a:srgbClr val="339933"/>
                  </a:solidFill>
                </a:rPr>
                <a:t>¿No recuerdas el usuario y contraseña?</a:t>
              </a:r>
            </a:p>
            <a:p>
              <a:pPr algn="ctr"/>
              <a:r>
                <a:rPr lang="es-MX" sz="1400" dirty="0" smtClean="0">
                  <a:solidFill>
                    <a:srgbClr val="339933"/>
                  </a:solidFill>
                </a:rPr>
                <a:t>Pasa a Servicios Escolares</a:t>
              </a:r>
              <a:endParaRPr lang="es-MX" sz="1400" dirty="0">
                <a:solidFill>
                  <a:srgbClr val="339933"/>
                </a:solidFill>
              </a:endParaRPr>
            </a:p>
          </p:txBody>
        </p:sp>
        <p:sp>
          <p:nvSpPr>
            <p:cNvPr id="15" name="13 CuadroTexto"/>
            <p:cNvSpPr txBox="1"/>
            <p:nvPr/>
          </p:nvSpPr>
          <p:spPr>
            <a:xfrm>
              <a:off x="270604" y="831950"/>
              <a:ext cx="7901796" cy="276999"/>
            </a:xfrm>
            <a:prstGeom prst="rect">
              <a:avLst/>
            </a:prstGeom>
            <a:noFill/>
          </p:spPr>
          <p:txBody>
            <a:bodyPr wrap="square" rtlCol="0">
              <a:spAutoFit/>
            </a:bodyPr>
            <a:lstStyle/>
            <a:p>
              <a:pPr algn="ctr"/>
              <a:r>
                <a:rPr lang="es-ES" sz="1200" b="1" dirty="0" smtClean="0">
                  <a:solidFill>
                    <a:srgbClr val="82C836"/>
                  </a:solidFill>
                  <a:latin typeface="Century Gothic" pitchFamily="34" charset="0"/>
                </a:rPr>
                <a:t>INICIO </a:t>
              </a:r>
              <a:r>
                <a:rPr lang="es-ES" sz="1200" b="1" dirty="0">
                  <a:solidFill>
                    <a:srgbClr val="82C836"/>
                  </a:solidFill>
                  <a:latin typeface="Century Gothic" pitchFamily="34" charset="0"/>
                </a:rPr>
                <a:t>DE </a:t>
              </a:r>
              <a:r>
                <a:rPr lang="es-ES" sz="1200" b="1" dirty="0" smtClean="0">
                  <a:solidFill>
                    <a:srgbClr val="82C836"/>
                  </a:solidFill>
                  <a:latin typeface="Century Gothic" pitchFamily="34" charset="0"/>
                </a:rPr>
                <a:t>CLASES: _________- SISTEMA FLEXIBLE_________</a:t>
              </a:r>
            </a:p>
          </p:txBody>
        </p:sp>
      </p:grpSp>
    </p:spTree>
    <p:extLst>
      <p:ext uri="{BB962C8B-B14F-4D97-AF65-F5344CB8AC3E}">
        <p14:creationId xmlns:p14="http://schemas.microsoft.com/office/powerpoint/2010/main" xmlns="" val="396433732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1697</TotalTime>
  <Words>425</Words>
  <Application>Microsoft Office PowerPoint</Application>
  <PresentationFormat>Presentación en pantalla (4:3)</PresentationFormat>
  <Paragraphs>34</Paragraphs>
  <Slides>3</Slides>
  <Notes>1</Notes>
  <HiddenSlides>0</HiddenSlides>
  <MMClips>0</MMClips>
  <ScaleCrop>false</ScaleCrop>
  <HeadingPairs>
    <vt:vector size="4" baseType="variant">
      <vt:variant>
        <vt:lpstr>Tema</vt:lpstr>
      </vt:variant>
      <vt:variant>
        <vt:i4>1</vt:i4>
      </vt:variant>
      <vt:variant>
        <vt:lpstr>Títulos de diapositiva</vt:lpstr>
      </vt:variant>
      <vt:variant>
        <vt:i4>3</vt:i4>
      </vt:variant>
    </vt:vector>
  </HeadingPairs>
  <TitlesOfParts>
    <vt:vector size="4" baseType="lpstr">
      <vt:lpstr>Tema de Office</vt:lpstr>
      <vt:lpstr>Diapositiva 1</vt:lpstr>
      <vt:lpstr>Diapositiva 2</vt:lpstr>
      <vt:lpstr>Diapositiva 3</vt:lpstr>
    </vt:vector>
  </TitlesOfParts>
  <Company>utez</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utez</dc:creator>
  <cp:lastModifiedBy>portatil</cp:lastModifiedBy>
  <cp:revision>171</cp:revision>
  <cp:lastPrinted>2015-04-15T17:22:59Z</cp:lastPrinted>
  <dcterms:created xsi:type="dcterms:W3CDTF">2010-12-06T16:21:34Z</dcterms:created>
  <dcterms:modified xsi:type="dcterms:W3CDTF">2016-11-14T19:02:59Z</dcterms:modified>
</cp:coreProperties>
</file>